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72" r:id="rId1"/>
  </p:sldMasterIdLst>
  <p:notesMasterIdLst>
    <p:notesMasterId r:id="rId27"/>
  </p:notesMasterIdLst>
  <p:sldIdLst>
    <p:sldId id="256" r:id="rId2"/>
    <p:sldId id="257" r:id="rId3"/>
    <p:sldId id="294" r:id="rId4"/>
    <p:sldId id="291" r:id="rId5"/>
    <p:sldId id="268" r:id="rId6"/>
    <p:sldId id="292" r:id="rId7"/>
    <p:sldId id="293" r:id="rId8"/>
    <p:sldId id="297" r:id="rId9"/>
    <p:sldId id="298" r:id="rId10"/>
    <p:sldId id="299" r:id="rId11"/>
    <p:sldId id="295" r:id="rId12"/>
    <p:sldId id="300" r:id="rId13"/>
    <p:sldId id="309" r:id="rId14"/>
    <p:sldId id="301" r:id="rId15"/>
    <p:sldId id="302" r:id="rId16"/>
    <p:sldId id="303" r:id="rId17"/>
    <p:sldId id="306" r:id="rId18"/>
    <p:sldId id="308" r:id="rId19"/>
    <p:sldId id="304" r:id="rId20"/>
    <p:sldId id="305" r:id="rId21"/>
    <p:sldId id="296" r:id="rId22"/>
    <p:sldId id="307" r:id="rId23"/>
    <p:sldId id="310" r:id="rId24"/>
    <p:sldId id="286" r:id="rId25"/>
    <p:sldId id="287" r:id="rId26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39">
          <p15:clr>
            <a:srgbClr val="A4A3A4"/>
          </p15:clr>
        </p15:guide>
        <p15:guide id="2" pos="575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9C3FF"/>
    <a:srgbClr val="0C7DFF"/>
    <a:srgbClr val="FFFFFF"/>
    <a:srgbClr val="BCBCBC"/>
    <a:srgbClr val="4078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:hp="http://schemas.haansoft.com/office/presentation/8.0" xmlns:dsp="http://schemas.microsoft.com/office/drawing/2008/diagram" xmlns:dgm="http://schemas.openxmlformats.org/drawingml/2006/diagram" xmlns:c="http://schemas.openxmlformats.org/drawingml/2006/chart" xmlns="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2" d="100"/>
          <a:sy n="72" d="100"/>
        </p:scale>
        <p:origin x="654" y="84"/>
      </p:cViewPr>
      <p:guideLst>
        <p:guide orient="horz" pos="3239"/>
        <p:guide pos="575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A111351-AB44-4E9A-9F8B-0BA0C8163AD9}" type="doc">
      <dgm:prSet loTypeId="urn:microsoft.com/office/officeart/2005/8/layout/matrix1" loCatId="matrix" qsTypeId="urn:microsoft.com/office/officeart/2005/8/quickstyle/simple1" qsCatId="simple" csTypeId="urn:microsoft.com/office/officeart/2005/8/colors/accent5_1" csCatId="accent5" phldr="1"/>
      <dgm:spPr/>
      <dgm:t>
        <a:bodyPr/>
        <a:lstStyle/>
        <a:p>
          <a:pPr latinLnBrk="1"/>
          <a:endParaRPr lang="ko-KR" altLang="en-US"/>
        </a:p>
      </dgm:t>
    </dgm:pt>
    <dgm:pt modelId="{4F1149B5-5E3F-4907-B40E-A220B4223C74}">
      <dgm:prSet phldrT="[텍스트]"/>
      <dgm:spPr>
        <a:solidFill>
          <a:srgbClr val="29C3FF"/>
        </a:solidFill>
        <a:ln>
          <a:solidFill>
            <a:srgbClr val="0C7DFF"/>
          </a:solidFill>
        </a:ln>
      </dgm:spPr>
      <dgm:t>
        <a:bodyPr/>
        <a:lstStyle/>
        <a:p>
          <a:pPr latinLnBrk="1"/>
          <a:r>
            <a:rPr lang="ko-KR" altLang="en-US" dirty="0">
              <a:latin typeface="210 도시락"/>
            </a:rPr>
            <a:t>테스트 설계</a:t>
          </a:r>
        </a:p>
      </dgm:t>
    </dgm:pt>
    <dgm:pt modelId="{CC1C65C0-68C6-4D6F-9106-6A9A2704176A}" type="parTrans" cxnId="{28789ACD-D74A-41BF-807E-A9038933A1B1}">
      <dgm:prSet/>
      <dgm:spPr/>
      <dgm:t>
        <a:bodyPr/>
        <a:lstStyle/>
        <a:p>
          <a:pPr latinLnBrk="1"/>
          <a:endParaRPr lang="ko-KR" altLang="en-US"/>
        </a:p>
      </dgm:t>
    </dgm:pt>
    <dgm:pt modelId="{03406959-BB17-4B2B-9B3E-B618996C4582}" type="sibTrans" cxnId="{28789ACD-D74A-41BF-807E-A9038933A1B1}">
      <dgm:prSet/>
      <dgm:spPr/>
      <dgm:t>
        <a:bodyPr/>
        <a:lstStyle/>
        <a:p>
          <a:pPr latinLnBrk="1"/>
          <a:endParaRPr lang="ko-KR" altLang="en-US"/>
        </a:p>
      </dgm:t>
    </dgm:pt>
    <dgm:pt modelId="{6F706AD1-F6CD-4937-8B57-E77BAF8BFEFB}">
      <dgm:prSet phldrT="[텍스트]" custT="1"/>
      <dgm:spPr>
        <a:ln>
          <a:solidFill>
            <a:srgbClr val="0C7DFF"/>
          </a:solidFill>
        </a:ln>
      </dgm:spPr>
      <dgm:t>
        <a:bodyPr anchor="t" anchorCtr="0"/>
        <a:lstStyle/>
        <a:p>
          <a:pPr algn="ctr" latinLnBrk="1"/>
          <a:r>
            <a:rPr lang="ko-KR" altLang="en-US" sz="2800" dirty="0"/>
            <a:t>목적</a:t>
          </a:r>
          <a:endParaRPr lang="en-US" altLang="ko-KR" sz="2800" dirty="0"/>
        </a:p>
        <a:p>
          <a:pPr algn="l" latinLnBrk="1"/>
          <a:r>
            <a:rPr lang="ko-KR" altLang="en-US" sz="2000" spc="-60" dirty="0">
              <a:latin typeface="210 도시락"/>
              <a:ea typeface="210 도시락"/>
              <a:cs typeface="Canva Sans"/>
              <a:sym typeface="Canva Sans"/>
            </a:rPr>
            <a:t> </a:t>
          </a:r>
          <a:r>
            <a:rPr lang="ko-KR" altLang="en-US" sz="2200" b="0" spc="-60" dirty="0">
              <a:latin typeface="+mn-ea"/>
              <a:ea typeface="+mn-ea"/>
              <a:cs typeface="Canva Sans"/>
              <a:sym typeface="Canva Sans"/>
            </a:rPr>
            <a:t>컨텐츠의 일관성</a:t>
          </a:r>
          <a:r>
            <a:rPr lang="en-US" altLang="ko-KR" sz="2200" b="0" spc="-60" dirty="0">
              <a:latin typeface="+mn-ea"/>
              <a:ea typeface="+mn-ea"/>
              <a:cs typeface="Canva Sans"/>
              <a:sym typeface="Canva Sans"/>
            </a:rPr>
            <a:t>, </a:t>
          </a:r>
          <a:r>
            <a:rPr lang="ko-KR" altLang="en-US" sz="2200" b="0" spc="-60" dirty="0">
              <a:latin typeface="+mn-ea"/>
              <a:ea typeface="+mn-ea"/>
              <a:cs typeface="Canva Sans"/>
              <a:sym typeface="Canva Sans"/>
            </a:rPr>
            <a:t>버튼들의 </a:t>
          </a:r>
          <a:r>
            <a:rPr lang="ko-KR" altLang="en-US" sz="2200" b="0" spc="-60" dirty="0" err="1">
              <a:latin typeface="+mn-ea"/>
              <a:ea typeface="+mn-ea"/>
              <a:cs typeface="Canva Sans"/>
              <a:sym typeface="Canva Sans"/>
            </a:rPr>
            <a:t>직관성</a:t>
          </a:r>
          <a:r>
            <a:rPr lang="en-US" altLang="ko-KR" sz="2200" b="0" spc="-60" dirty="0">
              <a:latin typeface="+mn-ea"/>
              <a:ea typeface="+mn-ea"/>
              <a:cs typeface="Canva Sans"/>
              <a:sym typeface="Canva Sans"/>
            </a:rPr>
            <a:t>, </a:t>
          </a:r>
          <a:r>
            <a:rPr lang="ko-KR" altLang="en-US" sz="2200" b="0" spc="-60" dirty="0">
              <a:latin typeface="+mn-ea"/>
              <a:ea typeface="+mn-ea"/>
              <a:cs typeface="Canva Sans"/>
              <a:sym typeface="Canva Sans"/>
            </a:rPr>
            <a:t>가시성</a:t>
          </a:r>
          <a:r>
            <a:rPr lang="en-US" altLang="ko-KR" sz="2200" b="0" spc="-60" dirty="0">
              <a:latin typeface="+mn-ea"/>
              <a:ea typeface="+mn-ea"/>
              <a:cs typeface="Canva Sans"/>
              <a:sym typeface="Canva Sans"/>
            </a:rPr>
            <a:t>, </a:t>
          </a:r>
          <a:r>
            <a:rPr lang="ko-KR" altLang="en-US" sz="2200" b="0" spc="-60" dirty="0">
              <a:latin typeface="+mn-ea"/>
              <a:ea typeface="+mn-ea"/>
              <a:cs typeface="Canva Sans"/>
              <a:sym typeface="Canva Sans"/>
            </a:rPr>
            <a:t>기능들의 예측가능성 등에 대한 사용자 경험을 조사하여 미흡한 부분을 개선</a:t>
          </a:r>
          <a:endParaRPr lang="ko-KR" altLang="en-US" sz="2200" b="0" dirty="0">
            <a:latin typeface="+mn-ea"/>
            <a:ea typeface="+mn-ea"/>
          </a:endParaRPr>
        </a:p>
      </dgm:t>
    </dgm:pt>
    <dgm:pt modelId="{B894C4C5-941B-4C08-B950-79DDE1041747}" type="parTrans" cxnId="{69C62261-F6C4-42B8-AA21-D106C5990F3A}">
      <dgm:prSet/>
      <dgm:spPr/>
      <dgm:t>
        <a:bodyPr/>
        <a:lstStyle/>
        <a:p>
          <a:pPr latinLnBrk="1"/>
          <a:endParaRPr lang="ko-KR" altLang="en-US"/>
        </a:p>
      </dgm:t>
    </dgm:pt>
    <dgm:pt modelId="{79C983D7-465C-4034-81B0-9FB777B0C42C}" type="sibTrans" cxnId="{69C62261-F6C4-42B8-AA21-D106C5990F3A}">
      <dgm:prSet/>
      <dgm:spPr/>
      <dgm:t>
        <a:bodyPr/>
        <a:lstStyle/>
        <a:p>
          <a:pPr latinLnBrk="1"/>
          <a:endParaRPr lang="ko-KR" altLang="en-US"/>
        </a:p>
      </dgm:t>
    </dgm:pt>
    <dgm:pt modelId="{71FD1FD3-C7D2-4BA5-8FE0-1A5B6A16D8B2}">
      <dgm:prSet phldrT="[텍스트]" custT="1"/>
      <dgm:spPr>
        <a:ln>
          <a:solidFill>
            <a:srgbClr val="0C7DFF"/>
          </a:solidFill>
        </a:ln>
      </dgm:spPr>
      <dgm:t>
        <a:bodyPr anchor="b" anchorCtr="0"/>
        <a:lstStyle/>
        <a:p>
          <a:pPr algn="ctr" latinLnBrk="1"/>
          <a:r>
            <a:rPr lang="ko-KR" altLang="en-US" sz="2800" dirty="0"/>
            <a:t>범위</a:t>
          </a:r>
          <a:endParaRPr lang="en-US" altLang="ko-KR" sz="2800" dirty="0"/>
        </a:p>
        <a:p>
          <a:pPr algn="l" latinLnBrk="1"/>
          <a:r>
            <a:rPr lang="ko-KR" altLang="en-US" sz="2200" spc="-60" dirty="0">
              <a:latin typeface="+mn-ea"/>
              <a:ea typeface="+mn-ea"/>
              <a:cs typeface="Canva Sans"/>
              <a:sym typeface="Canva Sans"/>
            </a:rPr>
            <a:t>메인 페이지로부터 다른 페이지로의 이동을 중점으로 페이지를 이동하는 버튼들의 가시성과 직관성을 확인</a:t>
          </a:r>
          <a:endParaRPr lang="en-US" altLang="ko-KR" sz="2200" dirty="0">
            <a:latin typeface="+mn-ea"/>
            <a:ea typeface="+mn-ea"/>
          </a:endParaRPr>
        </a:p>
      </dgm:t>
    </dgm:pt>
    <dgm:pt modelId="{754C86DC-0183-4731-88C5-16444A3D463A}" type="parTrans" cxnId="{6E7AD161-5E55-43AF-ADE8-4B1DF65452A5}">
      <dgm:prSet/>
      <dgm:spPr/>
      <dgm:t>
        <a:bodyPr/>
        <a:lstStyle/>
        <a:p>
          <a:pPr latinLnBrk="1"/>
          <a:endParaRPr lang="ko-KR" altLang="en-US"/>
        </a:p>
      </dgm:t>
    </dgm:pt>
    <dgm:pt modelId="{2F7C9C4E-3963-4F5A-B281-620CA19F044D}" type="sibTrans" cxnId="{6E7AD161-5E55-43AF-ADE8-4B1DF65452A5}">
      <dgm:prSet/>
      <dgm:spPr/>
      <dgm:t>
        <a:bodyPr/>
        <a:lstStyle/>
        <a:p>
          <a:pPr latinLnBrk="1"/>
          <a:endParaRPr lang="ko-KR" altLang="en-US"/>
        </a:p>
      </dgm:t>
    </dgm:pt>
    <dgm:pt modelId="{2061BEFD-3475-4093-A930-AE70F03E8075}">
      <dgm:prSet phldrT="[텍스트]" custT="1"/>
      <dgm:spPr>
        <a:ln>
          <a:solidFill>
            <a:srgbClr val="0C7DFF"/>
          </a:solidFill>
        </a:ln>
      </dgm:spPr>
      <dgm:t>
        <a:bodyPr anchor="t" anchorCtr="0"/>
        <a:lstStyle/>
        <a:p>
          <a:pPr algn="ctr" latinLnBrk="1">
            <a:lnSpc>
              <a:spcPts val="2500"/>
            </a:lnSpc>
          </a:pPr>
          <a:r>
            <a:rPr lang="ko-KR" altLang="en-US" sz="2800" dirty="0">
              <a:latin typeface="+mn-ea"/>
              <a:ea typeface="+mn-ea"/>
            </a:rPr>
            <a:t>일정</a:t>
          </a:r>
          <a:endParaRPr lang="en-US" altLang="ko-KR" sz="2800" dirty="0">
            <a:latin typeface="+mn-ea"/>
            <a:ea typeface="+mn-ea"/>
          </a:endParaRPr>
        </a:p>
        <a:p>
          <a:pPr algn="just" latinLnBrk="1">
            <a:lnSpc>
              <a:spcPts val="2500"/>
            </a:lnSpc>
          </a:pPr>
          <a:r>
            <a:rPr lang="en-US" altLang="ko-KR" sz="2400" spc="-60" dirty="0">
              <a:latin typeface="+mn-ea"/>
              <a:ea typeface="+mn-ea"/>
              <a:cs typeface="Canva Sans"/>
              <a:sym typeface="Canva Sans"/>
            </a:rPr>
            <a:t>-</a:t>
          </a:r>
          <a:r>
            <a:rPr lang="ko-KR" altLang="en-US" sz="2400" spc="-60" dirty="0">
              <a:latin typeface="+mn-ea"/>
              <a:ea typeface="+mn-ea"/>
              <a:cs typeface="Canva Sans"/>
              <a:sym typeface="Canva Sans"/>
            </a:rPr>
            <a:t>일시</a:t>
          </a:r>
          <a:r>
            <a:rPr lang="en-US" altLang="ko-KR" sz="2400" spc="-60" dirty="0">
              <a:latin typeface="+mn-ea"/>
              <a:ea typeface="+mn-ea"/>
              <a:cs typeface="Canva Sans"/>
              <a:sym typeface="Canva Sans"/>
            </a:rPr>
            <a:t>: 2025/02/24</a:t>
          </a:r>
        </a:p>
        <a:p>
          <a:pPr algn="just" latinLnBrk="1">
            <a:lnSpc>
              <a:spcPts val="2500"/>
            </a:lnSpc>
          </a:pPr>
          <a:r>
            <a:rPr lang="en-US" altLang="ko-KR" sz="2400" spc="-60" dirty="0">
              <a:latin typeface="+mn-ea"/>
              <a:ea typeface="+mn-ea"/>
              <a:cs typeface="Canva Sans"/>
              <a:sym typeface="Canva Sans"/>
            </a:rPr>
            <a:t>-</a:t>
          </a:r>
          <a:r>
            <a:rPr lang="ko-KR" altLang="en-US" sz="2400" spc="-60" dirty="0">
              <a:latin typeface="+mn-ea"/>
              <a:ea typeface="+mn-ea"/>
              <a:cs typeface="Canva Sans"/>
              <a:sym typeface="Canva Sans"/>
            </a:rPr>
            <a:t>장소</a:t>
          </a:r>
          <a:r>
            <a:rPr lang="en-US" altLang="ko-KR" sz="2400" spc="-60" dirty="0">
              <a:latin typeface="+mn-ea"/>
              <a:ea typeface="+mn-ea"/>
              <a:cs typeface="Canva Sans"/>
              <a:sym typeface="Canva Sans"/>
            </a:rPr>
            <a:t>: </a:t>
          </a:r>
          <a:r>
            <a:rPr lang="ko-KR" altLang="en-US" sz="2400" spc="-60" dirty="0">
              <a:latin typeface="+mn-ea"/>
              <a:ea typeface="+mn-ea"/>
              <a:cs typeface="Canva Sans"/>
              <a:sym typeface="Canva Sans"/>
            </a:rPr>
            <a:t>코리아</a:t>
          </a:r>
          <a:r>
            <a:rPr lang="en-US" altLang="ko-KR" sz="2400" spc="-60" dirty="0">
              <a:latin typeface="+mn-ea"/>
              <a:ea typeface="+mn-ea"/>
              <a:cs typeface="Canva Sans"/>
              <a:sym typeface="Canva Sans"/>
            </a:rPr>
            <a:t>IT</a:t>
          </a:r>
          <a:r>
            <a:rPr lang="ko-KR" altLang="en-US" sz="2400" spc="-60" dirty="0">
              <a:latin typeface="+mn-ea"/>
              <a:ea typeface="+mn-ea"/>
              <a:cs typeface="Canva Sans"/>
              <a:sym typeface="Canva Sans"/>
            </a:rPr>
            <a:t>아카데미 </a:t>
          </a:r>
          <a:r>
            <a:rPr lang="en-US" altLang="ko-KR" sz="2400" spc="-60" dirty="0">
              <a:latin typeface="+mn-ea"/>
              <a:ea typeface="+mn-ea"/>
              <a:cs typeface="Canva Sans"/>
              <a:sym typeface="Canva Sans"/>
            </a:rPr>
            <a:t>9</a:t>
          </a:r>
          <a:r>
            <a:rPr lang="ko-KR" altLang="en-US" sz="2400" spc="-60" dirty="0">
              <a:latin typeface="+mn-ea"/>
              <a:ea typeface="+mn-ea"/>
              <a:cs typeface="Canva Sans"/>
              <a:sym typeface="Canva Sans"/>
            </a:rPr>
            <a:t>층</a:t>
          </a:r>
          <a:endParaRPr lang="en-US" altLang="ko-KR" sz="2400" spc="-60" dirty="0">
            <a:latin typeface="+mn-ea"/>
            <a:ea typeface="+mn-ea"/>
            <a:cs typeface="Canva Sans"/>
            <a:sym typeface="Canva Sans"/>
          </a:endParaRPr>
        </a:p>
      </dgm:t>
    </dgm:pt>
    <dgm:pt modelId="{79A36694-0A29-443A-8732-E15C31502E24}" type="parTrans" cxnId="{965A0D89-F647-4ED0-86A2-77B7CB14B21C}">
      <dgm:prSet/>
      <dgm:spPr/>
      <dgm:t>
        <a:bodyPr/>
        <a:lstStyle/>
        <a:p>
          <a:pPr latinLnBrk="1"/>
          <a:endParaRPr lang="ko-KR" altLang="en-US"/>
        </a:p>
      </dgm:t>
    </dgm:pt>
    <dgm:pt modelId="{B91538D6-8D94-439E-8EEA-4B2E4996788A}" type="sibTrans" cxnId="{965A0D89-F647-4ED0-86A2-77B7CB14B21C}">
      <dgm:prSet/>
      <dgm:spPr/>
      <dgm:t>
        <a:bodyPr/>
        <a:lstStyle/>
        <a:p>
          <a:pPr latinLnBrk="1"/>
          <a:endParaRPr lang="ko-KR" altLang="en-US"/>
        </a:p>
      </dgm:t>
    </dgm:pt>
    <dgm:pt modelId="{20572430-2D17-47AD-8E1B-8949B7E2A46A}">
      <dgm:prSet phldrT="[텍스트]" custT="1"/>
      <dgm:spPr>
        <a:ln>
          <a:solidFill>
            <a:srgbClr val="0C7DFF"/>
          </a:solidFill>
        </a:ln>
      </dgm:spPr>
      <dgm:t>
        <a:bodyPr anchor="t"/>
        <a:lstStyle/>
        <a:p>
          <a:pPr latinLnBrk="1">
            <a:lnSpc>
              <a:spcPts val="3000"/>
            </a:lnSpc>
          </a:pPr>
          <a:r>
            <a:rPr lang="ko-KR" altLang="en-US" sz="2800" dirty="0"/>
            <a:t>인원</a:t>
          </a:r>
          <a:endParaRPr lang="en-US" altLang="ko-KR" sz="2800" dirty="0"/>
        </a:p>
        <a:p>
          <a:pPr latinLnBrk="1">
            <a:lnSpc>
              <a:spcPts val="3000"/>
            </a:lnSpc>
          </a:pPr>
          <a:r>
            <a:rPr lang="ko-KR" altLang="en-US" sz="2400" dirty="0">
              <a:latin typeface="+mn-ea"/>
              <a:ea typeface="+mn-ea"/>
            </a:rPr>
            <a:t>내부 관련자 </a:t>
          </a:r>
          <a:r>
            <a:rPr lang="en-US" altLang="ko-KR" sz="2400" dirty="0">
              <a:latin typeface="+mn-ea"/>
              <a:ea typeface="+mn-ea"/>
            </a:rPr>
            <a:t>4</a:t>
          </a:r>
          <a:r>
            <a:rPr lang="ko-KR" altLang="en-US" sz="2400" dirty="0">
              <a:latin typeface="+mn-ea"/>
              <a:ea typeface="+mn-ea"/>
            </a:rPr>
            <a:t>인</a:t>
          </a:r>
        </a:p>
      </dgm:t>
    </dgm:pt>
    <dgm:pt modelId="{36D4E718-A00E-4676-8BBF-3AF85A6479B7}" type="parTrans" cxnId="{02A6962F-8C1A-43B4-A8E4-ADE8AFC498F9}">
      <dgm:prSet/>
      <dgm:spPr/>
      <dgm:t>
        <a:bodyPr/>
        <a:lstStyle/>
        <a:p>
          <a:pPr latinLnBrk="1"/>
          <a:endParaRPr lang="ko-KR" altLang="en-US"/>
        </a:p>
      </dgm:t>
    </dgm:pt>
    <dgm:pt modelId="{DC3ABE81-080F-45A7-B0B6-1DFC3FAE8579}" type="sibTrans" cxnId="{02A6962F-8C1A-43B4-A8E4-ADE8AFC498F9}">
      <dgm:prSet/>
      <dgm:spPr/>
      <dgm:t>
        <a:bodyPr/>
        <a:lstStyle/>
        <a:p>
          <a:pPr latinLnBrk="1"/>
          <a:endParaRPr lang="ko-KR" altLang="en-US"/>
        </a:p>
      </dgm:t>
    </dgm:pt>
    <dgm:pt modelId="{B3BD8069-AE56-4F4E-849A-07B9EC4C6C00}" type="pres">
      <dgm:prSet presAssocID="{FA111351-AB44-4E9A-9F8B-0BA0C8163AD9}" presName="diagram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439237AE-50E4-4064-A2A7-04707ECB9CE3}" type="pres">
      <dgm:prSet presAssocID="{FA111351-AB44-4E9A-9F8B-0BA0C8163AD9}" presName="matrix" presStyleCnt="0"/>
      <dgm:spPr/>
    </dgm:pt>
    <dgm:pt modelId="{64B747EF-7744-4A59-9213-B3A94FC53632}" type="pres">
      <dgm:prSet presAssocID="{FA111351-AB44-4E9A-9F8B-0BA0C8163AD9}" presName="tile1" presStyleLbl="node1" presStyleIdx="0" presStyleCnt="4"/>
      <dgm:spPr/>
    </dgm:pt>
    <dgm:pt modelId="{A9928092-0B6B-4F73-BB34-AE9226FE4415}" type="pres">
      <dgm:prSet presAssocID="{FA111351-AB44-4E9A-9F8B-0BA0C8163AD9}" presName="tile1text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893D6CEF-5FF0-45A3-8DF5-B1D0EFCE89FD}" type="pres">
      <dgm:prSet presAssocID="{FA111351-AB44-4E9A-9F8B-0BA0C8163AD9}" presName="tile2" presStyleLbl="node1" presStyleIdx="1" presStyleCnt="4"/>
      <dgm:spPr/>
    </dgm:pt>
    <dgm:pt modelId="{9945716B-C884-4CEE-8280-3A20CBC9A219}" type="pres">
      <dgm:prSet presAssocID="{FA111351-AB44-4E9A-9F8B-0BA0C8163AD9}" presName="tile2text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FFC163BE-EC19-45E5-90EB-33D3153B34A3}" type="pres">
      <dgm:prSet presAssocID="{FA111351-AB44-4E9A-9F8B-0BA0C8163AD9}" presName="tile3" presStyleLbl="node1" presStyleIdx="2" presStyleCnt="4" custLinFactNeighborX="0"/>
      <dgm:spPr/>
    </dgm:pt>
    <dgm:pt modelId="{9741E3E4-6692-4BE8-BB8C-B00D9B672CD9}" type="pres">
      <dgm:prSet presAssocID="{FA111351-AB44-4E9A-9F8B-0BA0C8163AD9}" presName="tile3text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6C904383-2382-46E7-B9B5-B251C4EB3402}" type="pres">
      <dgm:prSet presAssocID="{FA111351-AB44-4E9A-9F8B-0BA0C8163AD9}" presName="tile4" presStyleLbl="node1" presStyleIdx="3" presStyleCnt="4"/>
      <dgm:spPr/>
    </dgm:pt>
    <dgm:pt modelId="{C338952C-F7A6-4E19-B964-ED6B4099B606}" type="pres">
      <dgm:prSet presAssocID="{FA111351-AB44-4E9A-9F8B-0BA0C8163AD9}" presName="tile4text" presStyleLbl="node1" presStyleIdx="3" presStyleCnt="4">
        <dgm:presLayoutVars>
          <dgm:chMax val="0"/>
          <dgm:chPref val="0"/>
          <dgm:bulletEnabled val="1"/>
        </dgm:presLayoutVars>
      </dgm:prSet>
      <dgm:spPr/>
    </dgm:pt>
    <dgm:pt modelId="{FEBE64CB-C5D8-40E0-9723-D3252A9157E8}" type="pres">
      <dgm:prSet presAssocID="{FA111351-AB44-4E9A-9F8B-0BA0C8163AD9}" presName="centerTile" presStyleLbl="fgShp" presStyleIdx="0" presStyleCnt="1" custScaleY="58249">
        <dgm:presLayoutVars>
          <dgm:chMax val="0"/>
          <dgm:chPref val="0"/>
        </dgm:presLayoutVars>
      </dgm:prSet>
      <dgm:spPr/>
    </dgm:pt>
  </dgm:ptLst>
  <dgm:cxnLst>
    <dgm:cxn modelId="{BB522E03-E907-4E73-B64E-B6CD1E7C24E4}" type="presOf" srcId="{6F706AD1-F6CD-4937-8B57-E77BAF8BFEFB}" destId="{A9928092-0B6B-4F73-BB34-AE9226FE4415}" srcOrd="1" destOrd="0" presId="urn:microsoft.com/office/officeart/2005/8/layout/matrix1"/>
    <dgm:cxn modelId="{02A6962F-8C1A-43B4-A8E4-ADE8AFC498F9}" srcId="{4F1149B5-5E3F-4907-B40E-A220B4223C74}" destId="{20572430-2D17-47AD-8E1B-8949B7E2A46A}" srcOrd="3" destOrd="0" parTransId="{36D4E718-A00E-4676-8BBF-3AF85A6479B7}" sibTransId="{DC3ABE81-080F-45A7-B0B6-1DFC3FAE8579}"/>
    <dgm:cxn modelId="{A93B0F33-D4EF-4790-B274-4283EE9BCDB1}" type="presOf" srcId="{71FD1FD3-C7D2-4BA5-8FE0-1A5B6A16D8B2}" destId="{9945716B-C884-4CEE-8280-3A20CBC9A219}" srcOrd="1" destOrd="0" presId="urn:microsoft.com/office/officeart/2005/8/layout/matrix1"/>
    <dgm:cxn modelId="{76D6CA3F-B9F1-4A00-A887-F3D9996B6C94}" type="presOf" srcId="{FA111351-AB44-4E9A-9F8B-0BA0C8163AD9}" destId="{B3BD8069-AE56-4F4E-849A-07B9EC4C6C00}" srcOrd="0" destOrd="0" presId="urn:microsoft.com/office/officeart/2005/8/layout/matrix1"/>
    <dgm:cxn modelId="{69C62261-F6C4-42B8-AA21-D106C5990F3A}" srcId="{4F1149B5-5E3F-4907-B40E-A220B4223C74}" destId="{6F706AD1-F6CD-4937-8B57-E77BAF8BFEFB}" srcOrd="0" destOrd="0" parTransId="{B894C4C5-941B-4C08-B950-79DDE1041747}" sibTransId="{79C983D7-465C-4034-81B0-9FB777B0C42C}"/>
    <dgm:cxn modelId="{6E7AD161-5E55-43AF-ADE8-4B1DF65452A5}" srcId="{4F1149B5-5E3F-4907-B40E-A220B4223C74}" destId="{71FD1FD3-C7D2-4BA5-8FE0-1A5B6A16D8B2}" srcOrd="1" destOrd="0" parTransId="{754C86DC-0183-4731-88C5-16444A3D463A}" sibTransId="{2F7C9C4E-3963-4F5A-B281-620CA19F044D}"/>
    <dgm:cxn modelId="{0A416970-8B25-43A0-BEC0-D2D24FAA144B}" type="presOf" srcId="{2061BEFD-3475-4093-A930-AE70F03E8075}" destId="{9741E3E4-6692-4BE8-BB8C-B00D9B672CD9}" srcOrd="1" destOrd="0" presId="urn:microsoft.com/office/officeart/2005/8/layout/matrix1"/>
    <dgm:cxn modelId="{C01C2884-FAA2-43E9-B72C-317E6E79B6FE}" type="presOf" srcId="{6F706AD1-F6CD-4937-8B57-E77BAF8BFEFB}" destId="{64B747EF-7744-4A59-9213-B3A94FC53632}" srcOrd="0" destOrd="0" presId="urn:microsoft.com/office/officeart/2005/8/layout/matrix1"/>
    <dgm:cxn modelId="{965A0D89-F647-4ED0-86A2-77B7CB14B21C}" srcId="{4F1149B5-5E3F-4907-B40E-A220B4223C74}" destId="{2061BEFD-3475-4093-A930-AE70F03E8075}" srcOrd="2" destOrd="0" parTransId="{79A36694-0A29-443A-8732-E15C31502E24}" sibTransId="{B91538D6-8D94-439E-8EEA-4B2E4996788A}"/>
    <dgm:cxn modelId="{0A8E7FB8-4D5C-43BF-ABFF-AB965098C9E6}" type="presOf" srcId="{4F1149B5-5E3F-4907-B40E-A220B4223C74}" destId="{FEBE64CB-C5D8-40E0-9723-D3252A9157E8}" srcOrd="0" destOrd="0" presId="urn:microsoft.com/office/officeart/2005/8/layout/matrix1"/>
    <dgm:cxn modelId="{58F62DCD-1952-4053-8AE5-42570FDC9F7F}" type="presOf" srcId="{20572430-2D17-47AD-8E1B-8949B7E2A46A}" destId="{C338952C-F7A6-4E19-B964-ED6B4099B606}" srcOrd="1" destOrd="0" presId="urn:microsoft.com/office/officeart/2005/8/layout/matrix1"/>
    <dgm:cxn modelId="{28789ACD-D74A-41BF-807E-A9038933A1B1}" srcId="{FA111351-AB44-4E9A-9F8B-0BA0C8163AD9}" destId="{4F1149B5-5E3F-4907-B40E-A220B4223C74}" srcOrd="0" destOrd="0" parTransId="{CC1C65C0-68C6-4D6F-9106-6A9A2704176A}" sibTransId="{03406959-BB17-4B2B-9B3E-B618996C4582}"/>
    <dgm:cxn modelId="{44CB27D1-FB27-4598-AD91-9F0D3C1F7154}" type="presOf" srcId="{71FD1FD3-C7D2-4BA5-8FE0-1A5B6A16D8B2}" destId="{893D6CEF-5FF0-45A3-8DF5-B1D0EFCE89FD}" srcOrd="0" destOrd="0" presId="urn:microsoft.com/office/officeart/2005/8/layout/matrix1"/>
    <dgm:cxn modelId="{3479CED1-58DF-4C2F-B18A-C357D0D1CB23}" type="presOf" srcId="{20572430-2D17-47AD-8E1B-8949B7E2A46A}" destId="{6C904383-2382-46E7-B9B5-B251C4EB3402}" srcOrd="0" destOrd="0" presId="urn:microsoft.com/office/officeart/2005/8/layout/matrix1"/>
    <dgm:cxn modelId="{DF2FC8DF-976D-422B-BF4E-3D4A3EE31036}" type="presOf" srcId="{2061BEFD-3475-4093-A930-AE70F03E8075}" destId="{FFC163BE-EC19-45E5-90EB-33D3153B34A3}" srcOrd="0" destOrd="0" presId="urn:microsoft.com/office/officeart/2005/8/layout/matrix1"/>
    <dgm:cxn modelId="{07CDB61D-3D4B-429C-A3D9-F7108D952CF3}" type="presParOf" srcId="{B3BD8069-AE56-4F4E-849A-07B9EC4C6C00}" destId="{439237AE-50E4-4064-A2A7-04707ECB9CE3}" srcOrd="0" destOrd="0" presId="urn:microsoft.com/office/officeart/2005/8/layout/matrix1"/>
    <dgm:cxn modelId="{3ABE13E1-B9D9-42F1-A262-C4FA2763788B}" type="presParOf" srcId="{439237AE-50E4-4064-A2A7-04707ECB9CE3}" destId="{64B747EF-7744-4A59-9213-B3A94FC53632}" srcOrd="0" destOrd="0" presId="urn:microsoft.com/office/officeart/2005/8/layout/matrix1"/>
    <dgm:cxn modelId="{B84DD248-AAAD-4102-A28F-889611F632F2}" type="presParOf" srcId="{439237AE-50E4-4064-A2A7-04707ECB9CE3}" destId="{A9928092-0B6B-4F73-BB34-AE9226FE4415}" srcOrd="1" destOrd="0" presId="urn:microsoft.com/office/officeart/2005/8/layout/matrix1"/>
    <dgm:cxn modelId="{AAB47CB5-A23A-4774-8202-38919629A7BC}" type="presParOf" srcId="{439237AE-50E4-4064-A2A7-04707ECB9CE3}" destId="{893D6CEF-5FF0-45A3-8DF5-B1D0EFCE89FD}" srcOrd="2" destOrd="0" presId="urn:microsoft.com/office/officeart/2005/8/layout/matrix1"/>
    <dgm:cxn modelId="{C06EDFDE-B876-41ED-B201-ABA0F28377B5}" type="presParOf" srcId="{439237AE-50E4-4064-A2A7-04707ECB9CE3}" destId="{9945716B-C884-4CEE-8280-3A20CBC9A219}" srcOrd="3" destOrd="0" presId="urn:microsoft.com/office/officeart/2005/8/layout/matrix1"/>
    <dgm:cxn modelId="{9CC6D3CB-F71E-4FFA-A778-362E2ABC91D9}" type="presParOf" srcId="{439237AE-50E4-4064-A2A7-04707ECB9CE3}" destId="{FFC163BE-EC19-45E5-90EB-33D3153B34A3}" srcOrd="4" destOrd="0" presId="urn:microsoft.com/office/officeart/2005/8/layout/matrix1"/>
    <dgm:cxn modelId="{E46FFD62-DF0F-44AA-B5C0-011854E9170A}" type="presParOf" srcId="{439237AE-50E4-4064-A2A7-04707ECB9CE3}" destId="{9741E3E4-6692-4BE8-BB8C-B00D9B672CD9}" srcOrd="5" destOrd="0" presId="urn:microsoft.com/office/officeart/2005/8/layout/matrix1"/>
    <dgm:cxn modelId="{F0A1243C-55B8-43C3-BB03-6CB9BC1989E6}" type="presParOf" srcId="{439237AE-50E4-4064-A2A7-04707ECB9CE3}" destId="{6C904383-2382-46E7-B9B5-B251C4EB3402}" srcOrd="6" destOrd="0" presId="urn:microsoft.com/office/officeart/2005/8/layout/matrix1"/>
    <dgm:cxn modelId="{ABA39607-A692-4574-90B0-6BEFA3A988D7}" type="presParOf" srcId="{439237AE-50E4-4064-A2A7-04707ECB9CE3}" destId="{C338952C-F7A6-4E19-B964-ED6B4099B606}" srcOrd="7" destOrd="0" presId="urn:microsoft.com/office/officeart/2005/8/layout/matrix1"/>
    <dgm:cxn modelId="{64C0D650-8FC8-42B0-A267-1B68D5CD35EB}" type="presParOf" srcId="{B3BD8069-AE56-4F4E-849A-07B9EC4C6C00}" destId="{FEBE64CB-C5D8-40E0-9723-D3252A9157E8}" srcOrd="1" destOrd="0" presId="urn:microsoft.com/office/officeart/2005/8/layout/matrix1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7747353-3971-4657-A415-F25242AEAB91}" type="doc">
      <dgm:prSet loTypeId="urn:microsoft.com/office/officeart/2005/8/layout/hProcess6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AC70E5F4-1BFA-4697-A58C-EE42BEBF1360}">
      <dgm:prSet phldrT="[텍스트]" custT="1"/>
      <dgm:spPr>
        <a:solidFill>
          <a:srgbClr val="29C3FF"/>
        </a:solidFill>
        <a:ln>
          <a:solidFill>
            <a:srgbClr val="29C3FF"/>
          </a:solidFill>
        </a:ln>
      </dgm:spPr>
      <dgm:t>
        <a:bodyPr lIns="0" tIns="180000" rIns="0" anchor="ctr" anchorCtr="0"/>
        <a:lstStyle/>
        <a:p>
          <a:pPr latinLnBrk="1">
            <a:lnSpc>
              <a:spcPct val="50000"/>
            </a:lnSpc>
          </a:pPr>
          <a:r>
            <a:rPr lang="ko-KR" altLang="en-US" sz="2400" dirty="0"/>
            <a:t>사전 </a:t>
          </a:r>
          <a:endParaRPr lang="en-US" altLang="ko-KR" sz="2400" dirty="0"/>
        </a:p>
        <a:p>
          <a:pPr latinLnBrk="1">
            <a:lnSpc>
              <a:spcPct val="50000"/>
            </a:lnSpc>
          </a:pPr>
          <a:r>
            <a:rPr lang="ko-KR" altLang="en-US" sz="2400" dirty="0"/>
            <a:t>인터뷰</a:t>
          </a:r>
        </a:p>
      </dgm:t>
    </dgm:pt>
    <dgm:pt modelId="{4F5AFD3F-9CCB-4EDD-ABB5-0F9697360671}" type="parTrans" cxnId="{46BE99F0-5C2D-43AD-9C9A-C14B3040059F}">
      <dgm:prSet/>
      <dgm:spPr/>
      <dgm:t>
        <a:bodyPr/>
        <a:lstStyle/>
        <a:p>
          <a:pPr latinLnBrk="1"/>
          <a:endParaRPr lang="ko-KR" altLang="en-US"/>
        </a:p>
      </dgm:t>
    </dgm:pt>
    <dgm:pt modelId="{CE14B4CA-473F-4A52-AAED-E4109E683104}" type="sibTrans" cxnId="{46BE99F0-5C2D-43AD-9C9A-C14B3040059F}">
      <dgm:prSet/>
      <dgm:spPr/>
      <dgm:t>
        <a:bodyPr/>
        <a:lstStyle/>
        <a:p>
          <a:pPr latinLnBrk="1"/>
          <a:endParaRPr lang="ko-KR" altLang="en-US"/>
        </a:p>
      </dgm:t>
    </dgm:pt>
    <dgm:pt modelId="{86A4FB27-A3AC-4FA2-B0BA-C35EB1F21191}">
      <dgm:prSet phldrT="[텍스트]" custT="1"/>
      <dgm:spPr>
        <a:solidFill>
          <a:srgbClr val="FFFFFF"/>
        </a:solidFill>
      </dgm:spPr>
      <dgm:t>
        <a:bodyPr/>
        <a:lstStyle/>
        <a:p>
          <a:pPr latinLnBrk="1"/>
          <a:r>
            <a:rPr lang="ko-KR" altLang="en-US" sz="2000" dirty="0"/>
            <a:t>인적사항 조사</a:t>
          </a:r>
        </a:p>
      </dgm:t>
    </dgm:pt>
    <dgm:pt modelId="{D3300A66-1FB7-4E86-B131-4B3D975CCFAC}" type="parTrans" cxnId="{39E26E32-924B-4207-8CAB-1FBC73F548C3}">
      <dgm:prSet/>
      <dgm:spPr/>
      <dgm:t>
        <a:bodyPr/>
        <a:lstStyle/>
        <a:p>
          <a:pPr latinLnBrk="1"/>
          <a:endParaRPr lang="ko-KR" altLang="en-US"/>
        </a:p>
      </dgm:t>
    </dgm:pt>
    <dgm:pt modelId="{A120AAD6-FDF9-4DD2-A736-C9162E0772B8}" type="sibTrans" cxnId="{39E26E32-924B-4207-8CAB-1FBC73F548C3}">
      <dgm:prSet/>
      <dgm:spPr/>
      <dgm:t>
        <a:bodyPr/>
        <a:lstStyle/>
        <a:p>
          <a:pPr latinLnBrk="1"/>
          <a:endParaRPr lang="ko-KR" altLang="en-US"/>
        </a:p>
      </dgm:t>
    </dgm:pt>
    <dgm:pt modelId="{707CFDCC-8128-496F-A8B3-4B6EB4803D8F}">
      <dgm:prSet phldrT="[텍스트]" custT="1"/>
      <dgm:spPr>
        <a:solidFill>
          <a:srgbClr val="29C3FF"/>
        </a:solidFill>
        <a:ln>
          <a:solidFill>
            <a:srgbClr val="29C3FF"/>
          </a:solidFill>
        </a:ln>
      </dgm:spPr>
      <dgm:t>
        <a:bodyPr/>
        <a:lstStyle/>
        <a:p>
          <a:pPr latinLnBrk="1"/>
          <a:r>
            <a:rPr lang="ko-KR" altLang="en-US" sz="2800" dirty="0"/>
            <a:t>테스트</a:t>
          </a:r>
        </a:p>
      </dgm:t>
    </dgm:pt>
    <dgm:pt modelId="{3679E807-CC83-4872-8B45-79F1BEFB8D91}" type="parTrans" cxnId="{E3A6B412-09D3-4C44-9B86-620875F326AE}">
      <dgm:prSet/>
      <dgm:spPr/>
      <dgm:t>
        <a:bodyPr/>
        <a:lstStyle/>
        <a:p>
          <a:pPr latinLnBrk="1"/>
          <a:endParaRPr lang="ko-KR" altLang="en-US"/>
        </a:p>
      </dgm:t>
    </dgm:pt>
    <dgm:pt modelId="{F5ECD8ED-D502-4A5B-BED2-A48DCA0F0AF1}" type="sibTrans" cxnId="{E3A6B412-09D3-4C44-9B86-620875F326AE}">
      <dgm:prSet/>
      <dgm:spPr/>
      <dgm:t>
        <a:bodyPr/>
        <a:lstStyle/>
        <a:p>
          <a:pPr latinLnBrk="1"/>
          <a:endParaRPr lang="ko-KR" altLang="en-US"/>
        </a:p>
      </dgm:t>
    </dgm:pt>
    <dgm:pt modelId="{2B576D20-A12A-48DB-82D1-260DEC739EEE}">
      <dgm:prSet phldrT="[텍스트]" custT="1"/>
      <dgm:spPr>
        <a:solidFill>
          <a:srgbClr val="FFFFFF"/>
        </a:solidFill>
      </dgm:spPr>
      <dgm:t>
        <a:bodyPr/>
        <a:lstStyle/>
        <a:p>
          <a:pPr latinLnBrk="1"/>
          <a:r>
            <a:rPr lang="ko-KR" altLang="en-US" sz="1800" dirty="0"/>
            <a:t>웹 사이트 디자인 및 필요 메뉴 접근성 확인</a:t>
          </a:r>
        </a:p>
      </dgm:t>
    </dgm:pt>
    <dgm:pt modelId="{75EB7363-886C-47EC-8AFF-44B1F780249F}" type="parTrans" cxnId="{C7CBB15A-C63A-4782-AF10-5C11780780FF}">
      <dgm:prSet/>
      <dgm:spPr/>
      <dgm:t>
        <a:bodyPr/>
        <a:lstStyle/>
        <a:p>
          <a:pPr latinLnBrk="1"/>
          <a:endParaRPr lang="ko-KR" altLang="en-US"/>
        </a:p>
      </dgm:t>
    </dgm:pt>
    <dgm:pt modelId="{187BFFA9-9AD8-4E51-9443-EFFAB406A7A4}" type="sibTrans" cxnId="{C7CBB15A-C63A-4782-AF10-5C11780780FF}">
      <dgm:prSet/>
      <dgm:spPr/>
      <dgm:t>
        <a:bodyPr/>
        <a:lstStyle/>
        <a:p>
          <a:pPr latinLnBrk="1"/>
          <a:endParaRPr lang="ko-KR" altLang="en-US"/>
        </a:p>
      </dgm:t>
    </dgm:pt>
    <dgm:pt modelId="{71FA8AB4-5079-41E8-9A6D-E72846BD0259}">
      <dgm:prSet phldrT="[텍스트]" custT="1"/>
      <dgm:spPr>
        <a:solidFill>
          <a:srgbClr val="29C3FF"/>
        </a:solidFill>
        <a:ln>
          <a:solidFill>
            <a:srgbClr val="29C3FF"/>
          </a:solidFill>
        </a:ln>
      </dgm:spPr>
      <dgm:t>
        <a:bodyPr/>
        <a:lstStyle/>
        <a:p>
          <a:pPr latinLnBrk="1"/>
          <a:r>
            <a:rPr lang="ko-KR" altLang="en-US" sz="2400" dirty="0"/>
            <a:t>결과 보고</a:t>
          </a:r>
        </a:p>
      </dgm:t>
    </dgm:pt>
    <dgm:pt modelId="{B8C80509-25EF-4080-92EB-FBF07BD0E046}" type="parTrans" cxnId="{6E0C8EC4-5A8B-4A34-AD88-E80178E7C015}">
      <dgm:prSet/>
      <dgm:spPr/>
      <dgm:t>
        <a:bodyPr/>
        <a:lstStyle/>
        <a:p>
          <a:pPr latinLnBrk="1"/>
          <a:endParaRPr lang="ko-KR" altLang="en-US"/>
        </a:p>
      </dgm:t>
    </dgm:pt>
    <dgm:pt modelId="{0FB4C3AF-B8E0-421F-BA0A-F2053ABD790E}" type="sibTrans" cxnId="{6E0C8EC4-5A8B-4A34-AD88-E80178E7C015}">
      <dgm:prSet/>
      <dgm:spPr/>
      <dgm:t>
        <a:bodyPr/>
        <a:lstStyle/>
        <a:p>
          <a:pPr latinLnBrk="1"/>
          <a:endParaRPr lang="ko-KR" altLang="en-US"/>
        </a:p>
      </dgm:t>
    </dgm:pt>
    <dgm:pt modelId="{DEC0653D-FB7A-429F-A20C-4DC8333E9715}">
      <dgm:prSet phldrT="[텍스트]" custT="1"/>
      <dgm:spPr>
        <a:solidFill>
          <a:srgbClr val="FFFFFF"/>
        </a:solidFill>
      </dgm:spPr>
      <dgm:t>
        <a:bodyPr/>
        <a:lstStyle/>
        <a:p>
          <a:pPr latinLnBrk="1"/>
          <a:r>
            <a:rPr lang="ko-KR" altLang="en-US" sz="2000" dirty="0"/>
            <a:t>테스터의 피드백을 참고하여 개선점 선정 후 화면 최적화</a:t>
          </a:r>
        </a:p>
      </dgm:t>
    </dgm:pt>
    <dgm:pt modelId="{4B1B9CB6-A96D-4FF3-8DD5-C44F55D882B8}" type="parTrans" cxnId="{7710A35D-7324-42D0-8C0B-13CC92A8378B}">
      <dgm:prSet/>
      <dgm:spPr/>
      <dgm:t>
        <a:bodyPr/>
        <a:lstStyle/>
        <a:p>
          <a:pPr latinLnBrk="1"/>
          <a:endParaRPr lang="ko-KR" altLang="en-US"/>
        </a:p>
      </dgm:t>
    </dgm:pt>
    <dgm:pt modelId="{8C4B7656-8206-4DCB-BB9F-C9B335D1D2DD}" type="sibTrans" cxnId="{7710A35D-7324-42D0-8C0B-13CC92A8378B}">
      <dgm:prSet/>
      <dgm:spPr/>
      <dgm:t>
        <a:bodyPr/>
        <a:lstStyle/>
        <a:p>
          <a:pPr latinLnBrk="1"/>
          <a:endParaRPr lang="ko-KR" altLang="en-US"/>
        </a:p>
      </dgm:t>
    </dgm:pt>
    <dgm:pt modelId="{5BF84772-D8F5-4F05-80C5-5C976C4C33C8}">
      <dgm:prSet phldrT="[텍스트]" custT="1"/>
      <dgm:spPr>
        <a:solidFill>
          <a:srgbClr val="FFFFFF"/>
        </a:solidFill>
      </dgm:spPr>
      <dgm:t>
        <a:bodyPr/>
        <a:lstStyle/>
        <a:p>
          <a:pPr latinLnBrk="1"/>
          <a:r>
            <a:rPr lang="ko-KR" altLang="en-US" sz="1800" dirty="0"/>
            <a:t>모바일 최적화 정도와 페이지 로딩 속도 측정</a:t>
          </a:r>
        </a:p>
      </dgm:t>
    </dgm:pt>
    <dgm:pt modelId="{662E2949-1DDE-4580-A938-F820F21714B9}" type="parTrans" cxnId="{179B511F-CEEF-483A-A060-5F284C31A924}">
      <dgm:prSet/>
      <dgm:spPr/>
      <dgm:t>
        <a:bodyPr/>
        <a:lstStyle/>
        <a:p>
          <a:pPr latinLnBrk="1"/>
          <a:endParaRPr lang="ko-KR" altLang="en-US"/>
        </a:p>
      </dgm:t>
    </dgm:pt>
    <dgm:pt modelId="{77C98794-C15C-4422-92DD-2F797C9EDA3D}" type="sibTrans" cxnId="{179B511F-CEEF-483A-A060-5F284C31A924}">
      <dgm:prSet/>
      <dgm:spPr/>
      <dgm:t>
        <a:bodyPr/>
        <a:lstStyle/>
        <a:p>
          <a:pPr latinLnBrk="1"/>
          <a:endParaRPr lang="ko-KR" altLang="en-US"/>
        </a:p>
      </dgm:t>
    </dgm:pt>
    <dgm:pt modelId="{F23F24BC-7E36-4C56-9201-F0795234F6E2}" type="pres">
      <dgm:prSet presAssocID="{07747353-3971-4657-A415-F25242AEAB91}" presName="theList" presStyleCnt="0">
        <dgm:presLayoutVars>
          <dgm:dir/>
          <dgm:animLvl val="lvl"/>
          <dgm:resizeHandles val="exact"/>
        </dgm:presLayoutVars>
      </dgm:prSet>
      <dgm:spPr/>
    </dgm:pt>
    <dgm:pt modelId="{9E00968B-D96E-422B-935A-DEADE05BFFCF}" type="pres">
      <dgm:prSet presAssocID="{AC70E5F4-1BFA-4697-A58C-EE42BEBF1360}" presName="compNode" presStyleCnt="0"/>
      <dgm:spPr/>
    </dgm:pt>
    <dgm:pt modelId="{BA21833F-5E33-4BAE-8FA3-FD3AD2BA284B}" type="pres">
      <dgm:prSet presAssocID="{AC70E5F4-1BFA-4697-A58C-EE42BEBF1360}" presName="noGeometry" presStyleCnt="0"/>
      <dgm:spPr/>
    </dgm:pt>
    <dgm:pt modelId="{8DF6C805-812B-41DF-AB67-8F67F6D00F99}" type="pres">
      <dgm:prSet presAssocID="{AC70E5F4-1BFA-4697-A58C-EE42BEBF1360}" presName="childTextVisible" presStyleLbl="bgAccFollowNode1" presStyleIdx="0" presStyleCnt="3" custScaleX="103772" custLinFactNeighborX="1665">
        <dgm:presLayoutVars>
          <dgm:bulletEnabled val="1"/>
        </dgm:presLayoutVars>
      </dgm:prSet>
      <dgm:spPr/>
    </dgm:pt>
    <dgm:pt modelId="{1E55CDF4-C8BD-4D8C-B897-DAA7DB250487}" type="pres">
      <dgm:prSet presAssocID="{AC70E5F4-1BFA-4697-A58C-EE42BEBF1360}" presName="childTextHidden" presStyleLbl="bgAccFollowNode1" presStyleIdx="0" presStyleCnt="3"/>
      <dgm:spPr/>
    </dgm:pt>
    <dgm:pt modelId="{763D6265-EA55-4881-B81B-8AC9044059D5}" type="pres">
      <dgm:prSet presAssocID="{AC70E5F4-1BFA-4697-A58C-EE42BEBF1360}" presName="parentText" presStyleLbl="node1" presStyleIdx="0" presStyleCnt="3" custLinFactNeighborX="-4192">
        <dgm:presLayoutVars>
          <dgm:chMax val="1"/>
          <dgm:bulletEnabled val="1"/>
        </dgm:presLayoutVars>
      </dgm:prSet>
      <dgm:spPr/>
    </dgm:pt>
    <dgm:pt modelId="{18D49B50-3370-444D-A51A-557F30C1DACE}" type="pres">
      <dgm:prSet presAssocID="{AC70E5F4-1BFA-4697-A58C-EE42BEBF1360}" presName="aSpace" presStyleCnt="0"/>
      <dgm:spPr/>
    </dgm:pt>
    <dgm:pt modelId="{AD2DA427-C7CE-4B26-A63D-002C9F42BEF7}" type="pres">
      <dgm:prSet presAssocID="{707CFDCC-8128-496F-A8B3-4B6EB4803D8F}" presName="compNode" presStyleCnt="0"/>
      <dgm:spPr/>
    </dgm:pt>
    <dgm:pt modelId="{7ED83D04-B37D-4FCE-B2D2-C1762893D5C5}" type="pres">
      <dgm:prSet presAssocID="{707CFDCC-8128-496F-A8B3-4B6EB4803D8F}" presName="noGeometry" presStyleCnt="0"/>
      <dgm:spPr/>
    </dgm:pt>
    <dgm:pt modelId="{A35D68A1-E47C-4507-AB49-1E9EA1069F0C}" type="pres">
      <dgm:prSet presAssocID="{707CFDCC-8128-496F-A8B3-4B6EB4803D8F}" presName="childTextVisible" presStyleLbl="bgAccFollowNode1" presStyleIdx="1" presStyleCnt="3" custAng="0" custScaleX="99540" custLinFactNeighborX="-1137" custLinFactNeighborY="-241">
        <dgm:presLayoutVars>
          <dgm:bulletEnabled val="1"/>
        </dgm:presLayoutVars>
      </dgm:prSet>
      <dgm:spPr/>
    </dgm:pt>
    <dgm:pt modelId="{F5C12B92-EE14-45DF-B6D4-5E4628EBF95B}" type="pres">
      <dgm:prSet presAssocID="{707CFDCC-8128-496F-A8B3-4B6EB4803D8F}" presName="childTextHidden" presStyleLbl="bgAccFollowNode1" presStyleIdx="1" presStyleCnt="3"/>
      <dgm:spPr/>
    </dgm:pt>
    <dgm:pt modelId="{075A5932-F0D7-4886-A465-8CE9D1A8694A}" type="pres">
      <dgm:prSet presAssocID="{707CFDCC-8128-496F-A8B3-4B6EB4803D8F}" presName="parentText" presStyleLbl="node1" presStyleIdx="1" presStyleCnt="3" custAng="0" custLinFactNeighborX="-2118" custLinFactNeighborY="-423">
        <dgm:presLayoutVars>
          <dgm:chMax val="1"/>
          <dgm:bulletEnabled val="1"/>
        </dgm:presLayoutVars>
      </dgm:prSet>
      <dgm:spPr/>
    </dgm:pt>
    <dgm:pt modelId="{D896D460-1362-476E-BA3F-F3E6E15F623C}" type="pres">
      <dgm:prSet presAssocID="{707CFDCC-8128-496F-A8B3-4B6EB4803D8F}" presName="aSpace" presStyleCnt="0"/>
      <dgm:spPr/>
    </dgm:pt>
    <dgm:pt modelId="{D317E642-D21A-43F1-8DD3-73F41438BC40}" type="pres">
      <dgm:prSet presAssocID="{71FA8AB4-5079-41E8-9A6D-E72846BD0259}" presName="compNode" presStyleCnt="0"/>
      <dgm:spPr/>
    </dgm:pt>
    <dgm:pt modelId="{A01D7608-C0F5-40C2-A177-6FAA07F072AB}" type="pres">
      <dgm:prSet presAssocID="{71FA8AB4-5079-41E8-9A6D-E72846BD0259}" presName="noGeometry" presStyleCnt="0"/>
      <dgm:spPr/>
    </dgm:pt>
    <dgm:pt modelId="{80783F63-2E88-4237-A79B-2AB20B2D2015}" type="pres">
      <dgm:prSet presAssocID="{71FA8AB4-5079-41E8-9A6D-E72846BD0259}" presName="childTextVisible" presStyleLbl="bgAccFollowNode1" presStyleIdx="2" presStyleCnt="3" custLinFactNeighborX="-3689">
        <dgm:presLayoutVars>
          <dgm:bulletEnabled val="1"/>
        </dgm:presLayoutVars>
      </dgm:prSet>
      <dgm:spPr/>
    </dgm:pt>
    <dgm:pt modelId="{AAF149A4-DABB-42E7-95C1-EE2AB4428D16}" type="pres">
      <dgm:prSet presAssocID="{71FA8AB4-5079-41E8-9A6D-E72846BD0259}" presName="childTextHidden" presStyleLbl="bgAccFollowNode1" presStyleIdx="2" presStyleCnt="3"/>
      <dgm:spPr/>
    </dgm:pt>
    <dgm:pt modelId="{B690987A-8DA2-40BC-8B2D-1E8A0F97CCAE}" type="pres">
      <dgm:prSet presAssocID="{71FA8AB4-5079-41E8-9A6D-E72846BD0259}" presName="parentText" presStyleLbl="node1" presStyleIdx="2" presStyleCnt="3" custLinFactNeighborX="-7395">
        <dgm:presLayoutVars>
          <dgm:chMax val="1"/>
          <dgm:bulletEnabled val="1"/>
        </dgm:presLayoutVars>
      </dgm:prSet>
      <dgm:spPr/>
    </dgm:pt>
  </dgm:ptLst>
  <dgm:cxnLst>
    <dgm:cxn modelId="{FE572A0E-3C58-4519-A862-F29272519803}" type="presOf" srcId="{5BF84772-D8F5-4F05-80C5-5C976C4C33C8}" destId="{F5C12B92-EE14-45DF-B6D4-5E4628EBF95B}" srcOrd="1" destOrd="1" presId="urn:microsoft.com/office/officeart/2005/8/layout/hProcess6"/>
    <dgm:cxn modelId="{3C45E10F-DE22-4D08-BE18-0F3C3672B6D6}" type="presOf" srcId="{5BF84772-D8F5-4F05-80C5-5C976C4C33C8}" destId="{A35D68A1-E47C-4507-AB49-1E9EA1069F0C}" srcOrd="0" destOrd="1" presId="urn:microsoft.com/office/officeart/2005/8/layout/hProcess6"/>
    <dgm:cxn modelId="{E3A6B412-09D3-4C44-9B86-620875F326AE}" srcId="{07747353-3971-4657-A415-F25242AEAB91}" destId="{707CFDCC-8128-496F-A8B3-4B6EB4803D8F}" srcOrd="1" destOrd="0" parTransId="{3679E807-CC83-4872-8B45-79F1BEFB8D91}" sibTransId="{F5ECD8ED-D502-4A5B-BED2-A48DCA0F0AF1}"/>
    <dgm:cxn modelId="{179B511F-CEEF-483A-A060-5F284C31A924}" srcId="{707CFDCC-8128-496F-A8B3-4B6EB4803D8F}" destId="{5BF84772-D8F5-4F05-80C5-5C976C4C33C8}" srcOrd="1" destOrd="0" parTransId="{662E2949-1DDE-4580-A938-F820F21714B9}" sibTransId="{77C98794-C15C-4422-92DD-2F797C9EDA3D}"/>
    <dgm:cxn modelId="{60D92A2A-0961-4D9C-A284-67783E79607A}" type="presOf" srcId="{DEC0653D-FB7A-429F-A20C-4DC8333E9715}" destId="{80783F63-2E88-4237-A79B-2AB20B2D2015}" srcOrd="0" destOrd="0" presId="urn:microsoft.com/office/officeart/2005/8/layout/hProcess6"/>
    <dgm:cxn modelId="{39E26E32-924B-4207-8CAB-1FBC73F548C3}" srcId="{AC70E5F4-1BFA-4697-A58C-EE42BEBF1360}" destId="{86A4FB27-A3AC-4FA2-B0BA-C35EB1F21191}" srcOrd="0" destOrd="0" parTransId="{D3300A66-1FB7-4E86-B131-4B3D975CCFAC}" sibTransId="{A120AAD6-FDF9-4DD2-A736-C9162E0772B8}"/>
    <dgm:cxn modelId="{7710A35D-7324-42D0-8C0B-13CC92A8378B}" srcId="{71FA8AB4-5079-41E8-9A6D-E72846BD0259}" destId="{DEC0653D-FB7A-429F-A20C-4DC8333E9715}" srcOrd="0" destOrd="0" parTransId="{4B1B9CB6-A96D-4FF3-8DD5-C44F55D882B8}" sibTransId="{8C4B7656-8206-4DCB-BB9F-C9B335D1D2DD}"/>
    <dgm:cxn modelId="{BA5C9E4B-1111-4A7C-B945-E8A1A408FDE7}" type="presOf" srcId="{86A4FB27-A3AC-4FA2-B0BA-C35EB1F21191}" destId="{8DF6C805-812B-41DF-AB67-8F67F6D00F99}" srcOrd="0" destOrd="0" presId="urn:microsoft.com/office/officeart/2005/8/layout/hProcess6"/>
    <dgm:cxn modelId="{12BD4755-1924-44B0-83FC-5060D91DF84E}" type="presOf" srcId="{2B576D20-A12A-48DB-82D1-260DEC739EEE}" destId="{A35D68A1-E47C-4507-AB49-1E9EA1069F0C}" srcOrd="0" destOrd="0" presId="urn:microsoft.com/office/officeart/2005/8/layout/hProcess6"/>
    <dgm:cxn modelId="{A10BB559-175B-454B-ABAC-DD94F4F9F7E2}" type="presOf" srcId="{2B576D20-A12A-48DB-82D1-260DEC739EEE}" destId="{F5C12B92-EE14-45DF-B6D4-5E4628EBF95B}" srcOrd="1" destOrd="0" presId="urn:microsoft.com/office/officeart/2005/8/layout/hProcess6"/>
    <dgm:cxn modelId="{C7CBB15A-C63A-4782-AF10-5C11780780FF}" srcId="{707CFDCC-8128-496F-A8B3-4B6EB4803D8F}" destId="{2B576D20-A12A-48DB-82D1-260DEC739EEE}" srcOrd="0" destOrd="0" parTransId="{75EB7363-886C-47EC-8AFF-44B1F780249F}" sibTransId="{187BFFA9-9AD8-4E51-9443-EFFAB406A7A4}"/>
    <dgm:cxn modelId="{C013C180-CE95-4946-A0CC-5CA69FB47E90}" type="presOf" srcId="{07747353-3971-4657-A415-F25242AEAB91}" destId="{F23F24BC-7E36-4C56-9201-F0795234F6E2}" srcOrd="0" destOrd="0" presId="urn:microsoft.com/office/officeart/2005/8/layout/hProcess6"/>
    <dgm:cxn modelId="{FE8B3591-2AA3-4580-B542-98A5278C08B9}" type="presOf" srcId="{71FA8AB4-5079-41E8-9A6D-E72846BD0259}" destId="{B690987A-8DA2-40BC-8B2D-1E8A0F97CCAE}" srcOrd="0" destOrd="0" presId="urn:microsoft.com/office/officeart/2005/8/layout/hProcess6"/>
    <dgm:cxn modelId="{AF0CF697-F7D5-4033-9AA0-60AF88D9B722}" type="presOf" srcId="{707CFDCC-8128-496F-A8B3-4B6EB4803D8F}" destId="{075A5932-F0D7-4886-A465-8CE9D1A8694A}" srcOrd="0" destOrd="0" presId="urn:microsoft.com/office/officeart/2005/8/layout/hProcess6"/>
    <dgm:cxn modelId="{6E0C8EC4-5A8B-4A34-AD88-E80178E7C015}" srcId="{07747353-3971-4657-A415-F25242AEAB91}" destId="{71FA8AB4-5079-41E8-9A6D-E72846BD0259}" srcOrd="2" destOrd="0" parTransId="{B8C80509-25EF-4080-92EB-FBF07BD0E046}" sibTransId="{0FB4C3AF-B8E0-421F-BA0A-F2053ABD790E}"/>
    <dgm:cxn modelId="{7A9BD7CF-D742-4670-8D9C-C50CFA692A02}" type="presOf" srcId="{AC70E5F4-1BFA-4697-A58C-EE42BEBF1360}" destId="{763D6265-EA55-4881-B81B-8AC9044059D5}" srcOrd="0" destOrd="0" presId="urn:microsoft.com/office/officeart/2005/8/layout/hProcess6"/>
    <dgm:cxn modelId="{553547D2-D2BA-495A-ABBB-9C7A724422B7}" type="presOf" srcId="{DEC0653D-FB7A-429F-A20C-4DC8333E9715}" destId="{AAF149A4-DABB-42E7-95C1-EE2AB4428D16}" srcOrd="1" destOrd="0" presId="urn:microsoft.com/office/officeart/2005/8/layout/hProcess6"/>
    <dgm:cxn modelId="{46BE99F0-5C2D-43AD-9C9A-C14B3040059F}" srcId="{07747353-3971-4657-A415-F25242AEAB91}" destId="{AC70E5F4-1BFA-4697-A58C-EE42BEBF1360}" srcOrd="0" destOrd="0" parTransId="{4F5AFD3F-9CCB-4EDD-ABB5-0F9697360671}" sibTransId="{CE14B4CA-473F-4A52-AAED-E4109E683104}"/>
    <dgm:cxn modelId="{8C8BD3F6-E569-4611-BC5A-0398973AD2E9}" type="presOf" srcId="{86A4FB27-A3AC-4FA2-B0BA-C35EB1F21191}" destId="{1E55CDF4-C8BD-4D8C-B897-DAA7DB250487}" srcOrd="1" destOrd="0" presId="urn:microsoft.com/office/officeart/2005/8/layout/hProcess6"/>
    <dgm:cxn modelId="{C82DEEAE-B15E-44AB-AD54-AC78959D1D13}" type="presParOf" srcId="{F23F24BC-7E36-4C56-9201-F0795234F6E2}" destId="{9E00968B-D96E-422B-935A-DEADE05BFFCF}" srcOrd="0" destOrd="0" presId="urn:microsoft.com/office/officeart/2005/8/layout/hProcess6"/>
    <dgm:cxn modelId="{F61633FE-4B0D-4DF1-B001-83B08F9B2B93}" type="presParOf" srcId="{9E00968B-D96E-422B-935A-DEADE05BFFCF}" destId="{BA21833F-5E33-4BAE-8FA3-FD3AD2BA284B}" srcOrd="0" destOrd="0" presId="urn:microsoft.com/office/officeart/2005/8/layout/hProcess6"/>
    <dgm:cxn modelId="{FA2D903A-A093-4EDD-AD57-CF49766BDCFD}" type="presParOf" srcId="{9E00968B-D96E-422B-935A-DEADE05BFFCF}" destId="{8DF6C805-812B-41DF-AB67-8F67F6D00F99}" srcOrd="1" destOrd="0" presId="urn:microsoft.com/office/officeart/2005/8/layout/hProcess6"/>
    <dgm:cxn modelId="{6A46F378-7AF1-4CB2-976E-07A38F7743DB}" type="presParOf" srcId="{9E00968B-D96E-422B-935A-DEADE05BFFCF}" destId="{1E55CDF4-C8BD-4D8C-B897-DAA7DB250487}" srcOrd="2" destOrd="0" presId="urn:microsoft.com/office/officeart/2005/8/layout/hProcess6"/>
    <dgm:cxn modelId="{A8AB8715-9DEE-4735-92A1-0C90B04CAD2F}" type="presParOf" srcId="{9E00968B-D96E-422B-935A-DEADE05BFFCF}" destId="{763D6265-EA55-4881-B81B-8AC9044059D5}" srcOrd="3" destOrd="0" presId="urn:microsoft.com/office/officeart/2005/8/layout/hProcess6"/>
    <dgm:cxn modelId="{B036A492-4E58-41D0-AA02-2B94EF6C45FE}" type="presParOf" srcId="{F23F24BC-7E36-4C56-9201-F0795234F6E2}" destId="{18D49B50-3370-444D-A51A-557F30C1DACE}" srcOrd="1" destOrd="0" presId="urn:microsoft.com/office/officeart/2005/8/layout/hProcess6"/>
    <dgm:cxn modelId="{1C15D48A-B148-429E-B443-197D5601DE45}" type="presParOf" srcId="{F23F24BC-7E36-4C56-9201-F0795234F6E2}" destId="{AD2DA427-C7CE-4B26-A63D-002C9F42BEF7}" srcOrd="2" destOrd="0" presId="urn:microsoft.com/office/officeart/2005/8/layout/hProcess6"/>
    <dgm:cxn modelId="{701CD7D6-7D1B-40DF-A590-7AF2AD4F64B8}" type="presParOf" srcId="{AD2DA427-C7CE-4B26-A63D-002C9F42BEF7}" destId="{7ED83D04-B37D-4FCE-B2D2-C1762893D5C5}" srcOrd="0" destOrd="0" presId="urn:microsoft.com/office/officeart/2005/8/layout/hProcess6"/>
    <dgm:cxn modelId="{80EE681E-D2AF-486D-AA18-7CB9B63B4030}" type="presParOf" srcId="{AD2DA427-C7CE-4B26-A63D-002C9F42BEF7}" destId="{A35D68A1-E47C-4507-AB49-1E9EA1069F0C}" srcOrd="1" destOrd="0" presId="urn:microsoft.com/office/officeart/2005/8/layout/hProcess6"/>
    <dgm:cxn modelId="{6A967D69-8561-4E70-A3B6-E28B4B62CA55}" type="presParOf" srcId="{AD2DA427-C7CE-4B26-A63D-002C9F42BEF7}" destId="{F5C12B92-EE14-45DF-B6D4-5E4628EBF95B}" srcOrd="2" destOrd="0" presId="urn:microsoft.com/office/officeart/2005/8/layout/hProcess6"/>
    <dgm:cxn modelId="{37F8DB6F-44B1-4F6C-8C32-56F061673EE9}" type="presParOf" srcId="{AD2DA427-C7CE-4B26-A63D-002C9F42BEF7}" destId="{075A5932-F0D7-4886-A465-8CE9D1A8694A}" srcOrd="3" destOrd="0" presId="urn:microsoft.com/office/officeart/2005/8/layout/hProcess6"/>
    <dgm:cxn modelId="{6C762FA5-1A87-4007-8662-8C63F7166196}" type="presParOf" srcId="{F23F24BC-7E36-4C56-9201-F0795234F6E2}" destId="{D896D460-1362-476E-BA3F-F3E6E15F623C}" srcOrd="3" destOrd="0" presId="urn:microsoft.com/office/officeart/2005/8/layout/hProcess6"/>
    <dgm:cxn modelId="{31389A15-3854-4D89-9784-ACF497D4FEC5}" type="presParOf" srcId="{F23F24BC-7E36-4C56-9201-F0795234F6E2}" destId="{D317E642-D21A-43F1-8DD3-73F41438BC40}" srcOrd="4" destOrd="0" presId="urn:microsoft.com/office/officeart/2005/8/layout/hProcess6"/>
    <dgm:cxn modelId="{3260846D-DE62-4D48-B91B-6ED590A614E1}" type="presParOf" srcId="{D317E642-D21A-43F1-8DD3-73F41438BC40}" destId="{A01D7608-C0F5-40C2-A177-6FAA07F072AB}" srcOrd="0" destOrd="0" presId="urn:microsoft.com/office/officeart/2005/8/layout/hProcess6"/>
    <dgm:cxn modelId="{4BB6E264-0C96-4BED-A874-92BF8D047208}" type="presParOf" srcId="{D317E642-D21A-43F1-8DD3-73F41438BC40}" destId="{80783F63-2E88-4237-A79B-2AB20B2D2015}" srcOrd="1" destOrd="0" presId="urn:microsoft.com/office/officeart/2005/8/layout/hProcess6"/>
    <dgm:cxn modelId="{106B31A0-6DFE-479F-818E-DF8D77ADAD09}" type="presParOf" srcId="{D317E642-D21A-43F1-8DD3-73F41438BC40}" destId="{AAF149A4-DABB-42E7-95C1-EE2AB4428D16}" srcOrd="2" destOrd="0" presId="urn:microsoft.com/office/officeart/2005/8/layout/hProcess6"/>
    <dgm:cxn modelId="{25B96A3F-0332-4488-85B6-03F11B2F799C}" type="presParOf" srcId="{D317E642-D21A-43F1-8DD3-73F41438BC40}" destId="{B690987A-8DA2-40BC-8B2D-1E8A0F97CCAE}" srcOrd="3" destOrd="0" presId="urn:microsoft.com/office/officeart/2005/8/layout/hProcess6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B747EF-7744-4A59-9213-B3A94FC53632}">
      <dsp:nvSpPr>
        <dsp:cNvPr id="0" name=""/>
        <dsp:cNvSpPr/>
      </dsp:nvSpPr>
      <dsp:spPr>
        <a:xfrm rot="16200000">
          <a:off x="874428" y="-874428"/>
          <a:ext cx="3308919" cy="5057776"/>
        </a:xfrm>
        <a:prstGeom prst="round1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0C7DFF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t" anchorCtr="0">
          <a:noAutofit/>
        </a:bodyPr>
        <a:lstStyle/>
        <a:p>
          <a:pPr marL="0" lvl="0" indent="0" algn="ctr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800" kern="1200" dirty="0"/>
            <a:t>목적</a:t>
          </a:r>
          <a:endParaRPr lang="en-US" altLang="ko-KR" sz="2800" kern="1200" dirty="0"/>
        </a:p>
        <a:p>
          <a:pPr marL="0" lvl="0" indent="0" algn="l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kern="1200" spc="-60" dirty="0">
              <a:latin typeface="210 도시락"/>
              <a:ea typeface="210 도시락"/>
              <a:cs typeface="Canva Sans"/>
              <a:sym typeface="Canva Sans"/>
            </a:rPr>
            <a:t> </a:t>
          </a:r>
          <a:r>
            <a:rPr lang="ko-KR" altLang="en-US" sz="2200" b="0" kern="1200" spc="-60" dirty="0">
              <a:latin typeface="+mn-ea"/>
              <a:ea typeface="+mn-ea"/>
              <a:cs typeface="Canva Sans"/>
              <a:sym typeface="Canva Sans"/>
            </a:rPr>
            <a:t>컨텐츠의 일관성</a:t>
          </a:r>
          <a:r>
            <a:rPr lang="en-US" altLang="ko-KR" sz="2200" b="0" kern="1200" spc="-60" dirty="0">
              <a:latin typeface="+mn-ea"/>
              <a:ea typeface="+mn-ea"/>
              <a:cs typeface="Canva Sans"/>
              <a:sym typeface="Canva Sans"/>
            </a:rPr>
            <a:t>, </a:t>
          </a:r>
          <a:r>
            <a:rPr lang="ko-KR" altLang="en-US" sz="2200" b="0" kern="1200" spc="-60" dirty="0">
              <a:latin typeface="+mn-ea"/>
              <a:ea typeface="+mn-ea"/>
              <a:cs typeface="Canva Sans"/>
              <a:sym typeface="Canva Sans"/>
            </a:rPr>
            <a:t>버튼들의 </a:t>
          </a:r>
          <a:r>
            <a:rPr lang="ko-KR" altLang="en-US" sz="2200" b="0" kern="1200" spc="-60" dirty="0" err="1">
              <a:latin typeface="+mn-ea"/>
              <a:ea typeface="+mn-ea"/>
              <a:cs typeface="Canva Sans"/>
              <a:sym typeface="Canva Sans"/>
            </a:rPr>
            <a:t>직관성</a:t>
          </a:r>
          <a:r>
            <a:rPr lang="en-US" altLang="ko-KR" sz="2200" b="0" kern="1200" spc="-60" dirty="0">
              <a:latin typeface="+mn-ea"/>
              <a:ea typeface="+mn-ea"/>
              <a:cs typeface="Canva Sans"/>
              <a:sym typeface="Canva Sans"/>
            </a:rPr>
            <a:t>, </a:t>
          </a:r>
          <a:r>
            <a:rPr lang="ko-KR" altLang="en-US" sz="2200" b="0" kern="1200" spc="-60" dirty="0">
              <a:latin typeface="+mn-ea"/>
              <a:ea typeface="+mn-ea"/>
              <a:cs typeface="Canva Sans"/>
              <a:sym typeface="Canva Sans"/>
            </a:rPr>
            <a:t>가시성</a:t>
          </a:r>
          <a:r>
            <a:rPr lang="en-US" altLang="ko-KR" sz="2200" b="0" kern="1200" spc="-60" dirty="0">
              <a:latin typeface="+mn-ea"/>
              <a:ea typeface="+mn-ea"/>
              <a:cs typeface="Canva Sans"/>
              <a:sym typeface="Canva Sans"/>
            </a:rPr>
            <a:t>, </a:t>
          </a:r>
          <a:r>
            <a:rPr lang="ko-KR" altLang="en-US" sz="2200" b="0" kern="1200" spc="-60" dirty="0">
              <a:latin typeface="+mn-ea"/>
              <a:ea typeface="+mn-ea"/>
              <a:cs typeface="Canva Sans"/>
              <a:sym typeface="Canva Sans"/>
            </a:rPr>
            <a:t>기능들의 예측가능성 등에 대한 사용자 경험을 조사하여 미흡한 부분을 개선</a:t>
          </a:r>
          <a:endParaRPr lang="ko-KR" altLang="en-US" sz="2200" b="0" kern="1200" dirty="0">
            <a:latin typeface="+mn-ea"/>
            <a:ea typeface="+mn-ea"/>
          </a:endParaRPr>
        </a:p>
      </dsp:txBody>
      <dsp:txXfrm rot="5400000">
        <a:off x="0" y="0"/>
        <a:ext cx="5057776" cy="2481689"/>
      </dsp:txXfrm>
    </dsp:sp>
    <dsp:sp modelId="{893D6CEF-5FF0-45A3-8DF5-B1D0EFCE89FD}">
      <dsp:nvSpPr>
        <dsp:cNvPr id="0" name=""/>
        <dsp:cNvSpPr/>
      </dsp:nvSpPr>
      <dsp:spPr>
        <a:xfrm>
          <a:off x="5057776" y="0"/>
          <a:ext cx="5057776" cy="3308919"/>
        </a:xfrm>
        <a:prstGeom prst="round1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0C7DFF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b" anchorCtr="0">
          <a:noAutofit/>
        </a:bodyPr>
        <a:lstStyle/>
        <a:p>
          <a:pPr marL="0" lvl="0" indent="0" algn="ctr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800" kern="1200" dirty="0"/>
            <a:t>범위</a:t>
          </a:r>
          <a:endParaRPr lang="en-US" altLang="ko-KR" sz="2800" kern="1200" dirty="0"/>
        </a:p>
        <a:p>
          <a:pPr marL="0" lvl="0" indent="0" algn="l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200" kern="1200" spc="-60" dirty="0">
              <a:latin typeface="+mn-ea"/>
              <a:ea typeface="+mn-ea"/>
              <a:cs typeface="Canva Sans"/>
              <a:sym typeface="Canva Sans"/>
            </a:rPr>
            <a:t>메인 페이지로부터 다른 페이지로의 이동을 중점으로 페이지를 이동하는 버튼들의 가시성과 직관성을 확인</a:t>
          </a:r>
          <a:endParaRPr lang="en-US" altLang="ko-KR" sz="2200" kern="1200" dirty="0">
            <a:latin typeface="+mn-ea"/>
            <a:ea typeface="+mn-ea"/>
          </a:endParaRPr>
        </a:p>
      </dsp:txBody>
      <dsp:txXfrm>
        <a:off x="5057776" y="0"/>
        <a:ext cx="5057776" cy="2481689"/>
      </dsp:txXfrm>
    </dsp:sp>
    <dsp:sp modelId="{FFC163BE-EC19-45E5-90EB-33D3153B34A3}">
      <dsp:nvSpPr>
        <dsp:cNvPr id="0" name=""/>
        <dsp:cNvSpPr/>
      </dsp:nvSpPr>
      <dsp:spPr>
        <a:xfrm rot="10800000">
          <a:off x="0" y="3308919"/>
          <a:ext cx="5057776" cy="3308919"/>
        </a:xfrm>
        <a:prstGeom prst="round1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0C7DFF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t" anchorCtr="0">
          <a:noAutofit/>
        </a:bodyPr>
        <a:lstStyle/>
        <a:p>
          <a:pPr marL="0" lvl="0" indent="0" algn="ctr" defTabSz="1244600" latinLnBrk="1">
            <a:lnSpc>
              <a:spcPts val="25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800" kern="1200" dirty="0">
              <a:latin typeface="+mn-ea"/>
              <a:ea typeface="+mn-ea"/>
            </a:rPr>
            <a:t>일정</a:t>
          </a:r>
          <a:endParaRPr lang="en-US" altLang="ko-KR" sz="2800" kern="1200" dirty="0">
            <a:latin typeface="+mn-ea"/>
            <a:ea typeface="+mn-ea"/>
          </a:endParaRPr>
        </a:p>
        <a:p>
          <a:pPr marL="0" lvl="0" indent="0" algn="just" defTabSz="1244600" latinLnBrk="1">
            <a:lnSpc>
              <a:spcPts val="25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400" kern="1200" spc="-60" dirty="0">
              <a:latin typeface="+mn-ea"/>
              <a:ea typeface="+mn-ea"/>
              <a:cs typeface="Canva Sans"/>
              <a:sym typeface="Canva Sans"/>
            </a:rPr>
            <a:t>-</a:t>
          </a:r>
          <a:r>
            <a:rPr lang="ko-KR" altLang="en-US" sz="2400" kern="1200" spc="-60" dirty="0">
              <a:latin typeface="+mn-ea"/>
              <a:ea typeface="+mn-ea"/>
              <a:cs typeface="Canva Sans"/>
              <a:sym typeface="Canva Sans"/>
            </a:rPr>
            <a:t>일시</a:t>
          </a:r>
          <a:r>
            <a:rPr lang="en-US" altLang="ko-KR" sz="2400" kern="1200" spc="-60" dirty="0">
              <a:latin typeface="+mn-ea"/>
              <a:ea typeface="+mn-ea"/>
              <a:cs typeface="Canva Sans"/>
              <a:sym typeface="Canva Sans"/>
            </a:rPr>
            <a:t>: 2025/02/24</a:t>
          </a:r>
        </a:p>
        <a:p>
          <a:pPr marL="0" lvl="0" indent="0" algn="just" defTabSz="1244600" latinLnBrk="1">
            <a:lnSpc>
              <a:spcPts val="25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400" kern="1200" spc="-60" dirty="0">
              <a:latin typeface="+mn-ea"/>
              <a:ea typeface="+mn-ea"/>
              <a:cs typeface="Canva Sans"/>
              <a:sym typeface="Canva Sans"/>
            </a:rPr>
            <a:t>-</a:t>
          </a:r>
          <a:r>
            <a:rPr lang="ko-KR" altLang="en-US" sz="2400" kern="1200" spc="-60" dirty="0">
              <a:latin typeface="+mn-ea"/>
              <a:ea typeface="+mn-ea"/>
              <a:cs typeface="Canva Sans"/>
              <a:sym typeface="Canva Sans"/>
            </a:rPr>
            <a:t>장소</a:t>
          </a:r>
          <a:r>
            <a:rPr lang="en-US" altLang="ko-KR" sz="2400" kern="1200" spc="-60" dirty="0">
              <a:latin typeface="+mn-ea"/>
              <a:ea typeface="+mn-ea"/>
              <a:cs typeface="Canva Sans"/>
              <a:sym typeface="Canva Sans"/>
            </a:rPr>
            <a:t>: </a:t>
          </a:r>
          <a:r>
            <a:rPr lang="ko-KR" altLang="en-US" sz="2400" kern="1200" spc="-60" dirty="0">
              <a:latin typeface="+mn-ea"/>
              <a:ea typeface="+mn-ea"/>
              <a:cs typeface="Canva Sans"/>
              <a:sym typeface="Canva Sans"/>
            </a:rPr>
            <a:t>코리아</a:t>
          </a:r>
          <a:r>
            <a:rPr lang="en-US" altLang="ko-KR" sz="2400" kern="1200" spc="-60" dirty="0">
              <a:latin typeface="+mn-ea"/>
              <a:ea typeface="+mn-ea"/>
              <a:cs typeface="Canva Sans"/>
              <a:sym typeface="Canva Sans"/>
            </a:rPr>
            <a:t>IT</a:t>
          </a:r>
          <a:r>
            <a:rPr lang="ko-KR" altLang="en-US" sz="2400" kern="1200" spc="-60" dirty="0">
              <a:latin typeface="+mn-ea"/>
              <a:ea typeface="+mn-ea"/>
              <a:cs typeface="Canva Sans"/>
              <a:sym typeface="Canva Sans"/>
            </a:rPr>
            <a:t>아카데미 </a:t>
          </a:r>
          <a:r>
            <a:rPr lang="en-US" altLang="ko-KR" sz="2400" kern="1200" spc="-60" dirty="0">
              <a:latin typeface="+mn-ea"/>
              <a:ea typeface="+mn-ea"/>
              <a:cs typeface="Canva Sans"/>
              <a:sym typeface="Canva Sans"/>
            </a:rPr>
            <a:t>9</a:t>
          </a:r>
          <a:r>
            <a:rPr lang="ko-KR" altLang="en-US" sz="2400" kern="1200" spc="-60" dirty="0">
              <a:latin typeface="+mn-ea"/>
              <a:ea typeface="+mn-ea"/>
              <a:cs typeface="Canva Sans"/>
              <a:sym typeface="Canva Sans"/>
            </a:rPr>
            <a:t>층</a:t>
          </a:r>
          <a:endParaRPr lang="en-US" altLang="ko-KR" sz="2400" kern="1200" spc="-60" dirty="0">
            <a:latin typeface="+mn-ea"/>
            <a:ea typeface="+mn-ea"/>
            <a:cs typeface="Canva Sans"/>
            <a:sym typeface="Canva Sans"/>
          </a:endParaRPr>
        </a:p>
      </dsp:txBody>
      <dsp:txXfrm rot="10800000">
        <a:off x="0" y="4136149"/>
        <a:ext cx="5057776" cy="2481689"/>
      </dsp:txXfrm>
    </dsp:sp>
    <dsp:sp modelId="{6C904383-2382-46E7-B9B5-B251C4EB3402}">
      <dsp:nvSpPr>
        <dsp:cNvPr id="0" name=""/>
        <dsp:cNvSpPr/>
      </dsp:nvSpPr>
      <dsp:spPr>
        <a:xfrm rot="5400000">
          <a:off x="5932204" y="2434491"/>
          <a:ext cx="3308919" cy="5057776"/>
        </a:xfrm>
        <a:prstGeom prst="round1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0C7DFF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t" anchorCtr="0">
          <a:noAutofit/>
        </a:bodyPr>
        <a:lstStyle/>
        <a:p>
          <a:pPr marL="0" lvl="0" indent="0" algn="ctr" defTabSz="1244600" latinLnBrk="1">
            <a:lnSpc>
              <a:spcPts val="3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800" kern="1200" dirty="0"/>
            <a:t>인원</a:t>
          </a:r>
          <a:endParaRPr lang="en-US" altLang="ko-KR" sz="2800" kern="1200" dirty="0"/>
        </a:p>
        <a:p>
          <a:pPr marL="0" lvl="0" indent="0" algn="ctr" defTabSz="1244600" latinLnBrk="1">
            <a:lnSpc>
              <a:spcPts val="3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400" kern="1200" dirty="0">
              <a:latin typeface="+mn-ea"/>
              <a:ea typeface="+mn-ea"/>
            </a:rPr>
            <a:t>내부 관련자 </a:t>
          </a:r>
          <a:r>
            <a:rPr lang="en-US" altLang="ko-KR" sz="2400" kern="1200" dirty="0">
              <a:latin typeface="+mn-ea"/>
              <a:ea typeface="+mn-ea"/>
            </a:rPr>
            <a:t>4</a:t>
          </a:r>
          <a:r>
            <a:rPr lang="ko-KR" altLang="en-US" sz="2400" kern="1200" dirty="0">
              <a:latin typeface="+mn-ea"/>
              <a:ea typeface="+mn-ea"/>
            </a:rPr>
            <a:t>인</a:t>
          </a:r>
        </a:p>
      </dsp:txBody>
      <dsp:txXfrm rot="-5400000">
        <a:off x="5057776" y="4136149"/>
        <a:ext cx="5057776" cy="2481689"/>
      </dsp:txXfrm>
    </dsp:sp>
    <dsp:sp modelId="{FEBE64CB-C5D8-40E0-9723-D3252A9157E8}">
      <dsp:nvSpPr>
        <dsp:cNvPr id="0" name=""/>
        <dsp:cNvSpPr/>
      </dsp:nvSpPr>
      <dsp:spPr>
        <a:xfrm>
          <a:off x="3540443" y="2827066"/>
          <a:ext cx="3034665" cy="963706"/>
        </a:xfrm>
        <a:prstGeom prst="roundRect">
          <a:avLst/>
        </a:prstGeom>
        <a:solidFill>
          <a:srgbClr val="29C3FF"/>
        </a:solidFill>
        <a:ln w="25400" cap="flat" cmpd="sng" algn="ctr">
          <a:solidFill>
            <a:srgbClr val="0C7DFF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100" kern="1200" dirty="0">
              <a:latin typeface="210 도시락"/>
            </a:rPr>
            <a:t>테스트 설계</a:t>
          </a:r>
        </a:p>
      </dsp:txBody>
      <dsp:txXfrm>
        <a:off x="3587487" y="2874110"/>
        <a:ext cx="2940577" cy="86961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DF6C805-812B-41DF-AB67-8F67F6D00F99}">
      <dsp:nvSpPr>
        <dsp:cNvPr id="0" name=""/>
        <dsp:cNvSpPr/>
      </dsp:nvSpPr>
      <dsp:spPr>
        <a:xfrm>
          <a:off x="1037344" y="1989978"/>
          <a:ext cx="4321283" cy="3640043"/>
        </a:xfrm>
        <a:prstGeom prst="rightArrow">
          <a:avLst>
            <a:gd name="adj1" fmla="val 70000"/>
            <a:gd name="adj2" fmla="val 50000"/>
          </a:avLst>
        </a:prstGeom>
        <a:solidFill>
          <a:srgbClr val="FFFFFF"/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0" tIns="12700" rIns="25400" bIns="1270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kern="1200" dirty="0"/>
            <a:t>인적사항 조사</a:t>
          </a:r>
        </a:p>
      </dsp:txBody>
      <dsp:txXfrm>
        <a:off x="2117665" y="2535984"/>
        <a:ext cx="2106625" cy="2548031"/>
      </dsp:txXfrm>
    </dsp:sp>
    <dsp:sp modelId="{763D6265-EA55-4881-B81B-8AC9044059D5}">
      <dsp:nvSpPr>
        <dsp:cNvPr id="0" name=""/>
        <dsp:cNvSpPr/>
      </dsp:nvSpPr>
      <dsp:spPr>
        <a:xfrm>
          <a:off x="0" y="2768947"/>
          <a:ext cx="2082104" cy="2082104"/>
        </a:xfrm>
        <a:prstGeom prst="ellipse">
          <a:avLst/>
        </a:prstGeom>
        <a:solidFill>
          <a:srgbClr val="29C3FF"/>
        </a:solidFill>
        <a:ln w="25400" cap="flat" cmpd="sng" algn="ctr">
          <a:solidFill>
            <a:srgbClr val="29C3FF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80000" rIns="0" bIns="15240" numCol="1" spcCol="1270" anchor="ctr" anchorCtr="0">
          <a:noAutofit/>
        </a:bodyPr>
        <a:lstStyle/>
        <a:p>
          <a:pPr marL="0" lvl="0" indent="0" algn="ctr" defTabSz="1066800" latinLnBrk="1">
            <a:lnSpc>
              <a:spcPct val="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400" kern="1200" dirty="0"/>
            <a:t>사전 </a:t>
          </a:r>
          <a:endParaRPr lang="en-US" altLang="ko-KR" sz="2400" kern="1200" dirty="0"/>
        </a:p>
        <a:p>
          <a:pPr marL="0" lvl="0" indent="0" algn="ctr" defTabSz="1066800" latinLnBrk="1">
            <a:lnSpc>
              <a:spcPct val="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400" kern="1200" dirty="0"/>
            <a:t>인터뷰</a:t>
          </a:r>
        </a:p>
      </dsp:txBody>
      <dsp:txXfrm>
        <a:off x="304917" y="3073864"/>
        <a:ext cx="1472270" cy="1472270"/>
      </dsp:txXfrm>
    </dsp:sp>
    <dsp:sp modelId="{A35D68A1-E47C-4507-AB49-1E9EA1069F0C}">
      <dsp:nvSpPr>
        <dsp:cNvPr id="0" name=""/>
        <dsp:cNvSpPr/>
      </dsp:nvSpPr>
      <dsp:spPr>
        <a:xfrm>
          <a:off x="6552839" y="1981205"/>
          <a:ext cx="4145053" cy="3640043"/>
        </a:xfrm>
        <a:prstGeom prst="rightArrow">
          <a:avLst>
            <a:gd name="adj1" fmla="val 70000"/>
            <a:gd name="adj2" fmla="val 50000"/>
          </a:avLst>
        </a:prstGeom>
        <a:solidFill>
          <a:srgbClr val="FFFFFF"/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11430" rIns="22860" bIns="11430" numCol="1" spcCol="1270" anchor="ctr" anchorCtr="0">
          <a:noAutofit/>
        </a:bodyPr>
        <a:lstStyle/>
        <a:p>
          <a:pPr marL="171450" lvl="1" indent="-171450" algn="l" defTabSz="8001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800" kern="1200" dirty="0"/>
            <a:t>웹 사이트 디자인 및 필요 메뉴 접근성 확인</a:t>
          </a:r>
        </a:p>
        <a:p>
          <a:pPr marL="171450" lvl="1" indent="-171450" algn="l" defTabSz="8001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800" kern="1200" dirty="0"/>
            <a:t>모바일 최적화 정도와 페이지 로딩 속도 측정</a:t>
          </a:r>
        </a:p>
      </dsp:txBody>
      <dsp:txXfrm>
        <a:off x="7589103" y="2527211"/>
        <a:ext cx="2020714" cy="2548031"/>
      </dsp:txXfrm>
    </dsp:sp>
    <dsp:sp modelId="{075A5932-F0D7-4886-A465-8CE9D1A8694A}">
      <dsp:nvSpPr>
        <dsp:cNvPr id="0" name=""/>
        <dsp:cNvSpPr/>
      </dsp:nvSpPr>
      <dsp:spPr>
        <a:xfrm>
          <a:off x="5505457" y="2760140"/>
          <a:ext cx="2082104" cy="2082104"/>
        </a:xfrm>
        <a:prstGeom prst="ellipse">
          <a:avLst/>
        </a:prstGeom>
        <a:solidFill>
          <a:srgbClr val="29C3FF"/>
        </a:solidFill>
        <a:ln w="25400" cap="flat" cmpd="sng" algn="ctr">
          <a:solidFill>
            <a:srgbClr val="29C3FF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800" kern="1200" dirty="0"/>
            <a:t>테스트</a:t>
          </a:r>
        </a:p>
      </dsp:txBody>
      <dsp:txXfrm>
        <a:off x="5810374" y="3065057"/>
        <a:ext cx="1472270" cy="1472270"/>
      </dsp:txXfrm>
    </dsp:sp>
    <dsp:sp modelId="{80783F63-2E88-4237-A79B-2AB20B2D2015}">
      <dsp:nvSpPr>
        <dsp:cNvPr id="0" name=""/>
        <dsp:cNvSpPr/>
      </dsp:nvSpPr>
      <dsp:spPr>
        <a:xfrm>
          <a:off x="11902515" y="1989978"/>
          <a:ext cx="4164209" cy="3640043"/>
        </a:xfrm>
        <a:prstGeom prst="rightArrow">
          <a:avLst>
            <a:gd name="adj1" fmla="val 70000"/>
            <a:gd name="adj2" fmla="val 50000"/>
          </a:avLst>
        </a:prstGeom>
        <a:solidFill>
          <a:srgbClr val="FFFFFF"/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0" tIns="12700" rIns="25400" bIns="1270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kern="1200" dirty="0"/>
            <a:t>테스터의 피드백을 참고하여 개선점 선정 후 화면 최적화</a:t>
          </a:r>
        </a:p>
      </dsp:txBody>
      <dsp:txXfrm>
        <a:off x="12943568" y="2535984"/>
        <a:ext cx="2030051" cy="2548031"/>
      </dsp:txXfrm>
    </dsp:sp>
    <dsp:sp modelId="{B690987A-8DA2-40BC-8B2D-1E8A0F97CCAE}">
      <dsp:nvSpPr>
        <dsp:cNvPr id="0" name=""/>
        <dsp:cNvSpPr/>
      </dsp:nvSpPr>
      <dsp:spPr>
        <a:xfrm>
          <a:off x="10861109" y="2768947"/>
          <a:ext cx="2082104" cy="2082104"/>
        </a:xfrm>
        <a:prstGeom prst="ellipse">
          <a:avLst/>
        </a:prstGeom>
        <a:solidFill>
          <a:srgbClr val="29C3FF"/>
        </a:solidFill>
        <a:ln w="25400" cap="flat" cmpd="sng" algn="ctr">
          <a:solidFill>
            <a:srgbClr val="29C3FF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400" kern="1200" dirty="0"/>
            <a:t>결과 보고</a:t>
          </a:r>
        </a:p>
      </dsp:txBody>
      <dsp:txXfrm>
        <a:off x="11166026" y="3073864"/>
        <a:ext cx="1472270" cy="147227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matrix1">
  <dgm:title val=""/>
  <dgm:desc val=""/>
  <dgm:catLst>
    <dgm:cat type="matrix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clrData>
  <dgm:layoutNode name="diagram">
    <dgm:varLst>
      <dgm:chMax val="1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ctrX" for="ch" forName="matrix" refType="w" fact="0.5"/>
      <dgm:constr type="ctrY" for="ch" forName="matrix" refType="h" fact="0.5"/>
      <dgm:constr type="w" for="ch" forName="matrix" refType="w"/>
      <dgm:constr type="h" for="ch" forName="matrix" refType="h"/>
      <dgm:constr type="ctrX" for="ch" forName="centerTile" refType="w" fact="0.5"/>
      <dgm:constr type="ctrY" for="ch" forName="centerTile" refType="h" fact="0.5"/>
      <dgm:constr type="w" for="ch" forName="centerTile" refType="w" fact="0.3"/>
      <dgm:constr type="h" for="ch" forName="centerTile" refType="h" fact="0.25"/>
      <dgm:constr type="primFontSz" for="des" ptType="node" op="equ" val="65"/>
    </dgm:constrLst>
    <dgm:ruleLst/>
    <dgm:choose name="Name0">
      <dgm:if name="Name1" axis="ch" ptType="node" func="cnt" op="gte" val="1">
        <dgm:layoutNode name="matrix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tile1"/>
            <dgm:constr type="t" for="ch" forName="tile1"/>
            <dgm:constr type="r" for="ch" forName="tile1" refType="w" fact="0.5"/>
            <dgm:constr type="b" for="ch" forName="tile1" refType="h" fact="0.5"/>
            <dgm:constr type="l" for="ch" forName="tile1text" refType="l" refFor="ch" refForName="tile1"/>
            <dgm:constr type="t" for="ch" forName="tile1text" refType="t" refFor="ch" refForName="tile1"/>
            <dgm:constr type="w" for="ch" forName="tile1text" refType="w" refFor="ch" refForName="tile1"/>
            <dgm:constr type="h" for="ch" forName="tile1text" refType="h" refFor="ch" refForName="tile1" fact="0.75"/>
            <dgm:constr type="r" for="ch" forName="tile2" refType="w"/>
            <dgm:constr type="t" for="ch" forName="tile2"/>
            <dgm:constr type="l" for="ch" forName="tile2" refType="w" fact="0.5"/>
            <dgm:constr type="b" for="ch" forName="tile2" refType="h" fact="0.5"/>
            <dgm:constr type="r" for="ch" forName="tile2text" refType="r" refFor="ch" refForName="tile2"/>
            <dgm:constr type="t" for="ch" forName="tile2text" refType="t" refFor="ch" refForName="tile2"/>
            <dgm:constr type="w" for="ch" forName="tile2text" refType="w" refFor="ch" refForName="tile2"/>
            <dgm:constr type="h" for="ch" forName="tile2text" refType="h" refFor="ch" refForName="tile2" fact="0.75"/>
            <dgm:constr type="l" for="ch" forName="tile3"/>
            <dgm:constr type="b" for="ch" forName="tile3" refType="h"/>
            <dgm:constr type="r" for="ch" forName="tile3" refType="w" fact="0.5"/>
            <dgm:constr type="t" for="ch" forName="tile3" refType="h" fact="0.5"/>
            <dgm:constr type="l" for="ch" forName="tile3text" refType="l" refFor="ch" refForName="tile3"/>
            <dgm:constr type="b" for="ch" forName="tile3text" refType="b" refFor="ch" refForName="tile3"/>
            <dgm:constr type="w" for="ch" forName="tile3text" refType="w" refFor="ch" refForName="tile3"/>
            <dgm:constr type="h" for="ch" forName="tile3text" refType="h" refFor="ch" refForName="tile3" fact="0.75"/>
            <dgm:constr type="r" for="ch" forName="tile4" refType="w"/>
            <dgm:constr type="b" for="ch" forName="tile4" refType="h"/>
            <dgm:constr type="l" for="ch" forName="tile4" refType="w" fact="0.5"/>
            <dgm:constr type="t" for="ch" forName="tile4" refType="h" fact="0.5"/>
            <dgm:constr type="r" for="ch" forName="tile4text" refType="r" refFor="ch" refForName="tile4"/>
            <dgm:constr type="b" for="ch" forName="tile4text" refType="b" refFor="ch" refForName="tile4"/>
            <dgm:constr type="w" for="ch" forName="tile4text" refType="w" refFor="ch" refForName="tile4"/>
            <dgm:constr type="h" for="ch" forName="tile4text" refType="h" refFor="ch" refForName="tile4" fact="0.75"/>
          </dgm:constrLst>
          <dgm:ruleLst/>
          <dgm:layoutNode name="tile1" styleLbl="node1">
            <dgm:alg type="sp"/>
            <dgm:shape xmlns:r="http://schemas.openxmlformats.org/officeDocument/2006/relationships" rot="270" type="round1Rect" r:blip="">
              <dgm:adjLst/>
            </dgm:shape>
            <dgm:choose name="Name2">
              <dgm:if name="Name3" func="var" arg="dir" op="equ" val="norm">
                <dgm:presOf axis="ch ch desOrSelf" ptType="node node node" st="1 1 1" cnt="1 1 0"/>
              </dgm:if>
              <dgm:else name="Name4">
                <dgm:presOf axis="ch ch desOrSelf" ptType="node node node" st="1 2 1" cnt="1 1 0"/>
              </dgm:else>
            </dgm:choose>
            <dgm:constrLst/>
            <dgm:ruleLst/>
          </dgm:layoutNode>
          <dgm:layoutNode name="tile1text" styleLbl="node1">
            <dgm:varLst>
              <dgm:chMax val="0"/>
              <dgm:chPref val="0"/>
              <dgm:bulletEnabled val="1"/>
            </dgm:varLst>
            <dgm:choose name="Name5">
              <dgm:if name="Name6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7">
                <dgm:alg type="tx"/>
              </dgm:else>
            </dgm:choose>
            <dgm:shape xmlns:r="http://schemas.openxmlformats.org/officeDocument/2006/relationships" rot="270" type="rect" r:blip="" hideGeom="1">
              <dgm:adjLst>
                <dgm:adj idx="1" val="0.2"/>
              </dgm:adjLst>
            </dgm:shape>
            <dgm:choose name="Name8">
              <dgm:if name="Name9" func="var" arg="dir" op="equ" val="norm">
                <dgm:presOf axis="ch ch desOrSelf" ptType="node node node" st="1 1 1" cnt="1 1 0"/>
              </dgm:if>
              <dgm:else name="Name10">
                <dgm:presOf axis="ch ch desOrSelf" ptType="node node node" st="1 2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2" styleLbl="node1">
            <dgm:alg type="sp"/>
            <dgm:shape xmlns:r="http://schemas.openxmlformats.org/officeDocument/2006/relationships" type="round1Rect" r:blip="">
              <dgm:adjLst/>
            </dgm:shape>
            <dgm:choose name="Name11">
              <dgm:if name="Name12" func="var" arg="dir" op="equ" val="norm">
                <dgm:presOf axis="ch ch desOrSelf" ptType="node node node" st="1 2 1" cnt="1 1 0"/>
              </dgm:if>
              <dgm:else name="Name13">
                <dgm:presOf axis="ch ch desOrSelf" ptType="node node node" st="1 1 1" cnt="1 1 0"/>
              </dgm:else>
            </dgm:choose>
            <dgm:constrLst/>
            <dgm:ruleLst/>
          </dgm:layoutNode>
          <dgm:layoutNode name="tile2text" styleLbl="node1">
            <dgm:varLst>
              <dgm:chMax val="0"/>
              <dgm:chPref val="0"/>
              <dgm:bulletEnabled val="1"/>
            </dgm:varLst>
            <dgm:choose name="Name14">
              <dgm:if name="Name15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16">
                <dgm:alg type="tx"/>
              </dgm:else>
            </dgm:choose>
            <dgm:shape xmlns:r="http://schemas.openxmlformats.org/officeDocument/2006/relationships" type="rect" r:blip="" hideGeom="1">
              <dgm:adjLst/>
            </dgm:shape>
            <dgm:choose name="Name17">
              <dgm:if name="Name18" func="var" arg="dir" op="equ" val="norm">
                <dgm:presOf axis="ch ch desOrSelf" ptType="node node node" st="1 2 1" cnt="1 1 0"/>
              </dgm:if>
              <dgm:else name="Name19">
                <dgm:presOf axis="ch ch desOrSelf" ptType="node node node" st="1 1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3" styleLbl="node1">
            <dgm:alg type="sp"/>
            <dgm:shape xmlns:r="http://schemas.openxmlformats.org/officeDocument/2006/relationships" rot="180" type="round1Rect" r:blip="">
              <dgm:adjLst/>
            </dgm:shape>
            <dgm:choose name="Name20">
              <dgm:if name="Name21" func="var" arg="dir" op="equ" val="norm">
                <dgm:presOf axis="ch ch desOrSelf" ptType="node node node" st="1 3 1" cnt="1 1 0"/>
              </dgm:if>
              <dgm:else name="Name22">
                <dgm:presOf axis="ch ch desOrSelf" ptType="node node node" st="1 4 1" cnt="1 1 0"/>
              </dgm:else>
            </dgm:choose>
            <dgm:constrLst/>
            <dgm:ruleLst/>
          </dgm:layoutNode>
          <dgm:layoutNode name="tile3text" styleLbl="node1">
            <dgm:varLst>
              <dgm:chMax val="0"/>
              <dgm:chPref val="0"/>
              <dgm:bulletEnabled val="1"/>
            </dgm:varLst>
            <dgm:choose name="Name23">
              <dgm:if name="Name24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25">
                <dgm:alg type="tx"/>
              </dgm:else>
            </dgm:choose>
            <dgm:shape xmlns:r="http://schemas.openxmlformats.org/officeDocument/2006/relationships" rot="180" type="rect" r:blip="" hideGeom="1">
              <dgm:adjLst/>
            </dgm:shape>
            <dgm:choose name="Name26">
              <dgm:if name="Name27" func="var" arg="dir" op="equ" val="norm">
                <dgm:presOf axis="ch ch desOrSelf" ptType="node node node" st="1 3 1" cnt="1 1 0"/>
              </dgm:if>
              <dgm:else name="Name28">
                <dgm:presOf axis="ch ch desOrSelf" ptType="node node node" st="1 4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4" styleLbl="node1">
            <dgm:alg type="sp"/>
            <dgm:shape xmlns:r="http://schemas.openxmlformats.org/officeDocument/2006/relationships" rot="90" type="round1Rect" r:blip="">
              <dgm:adjLst/>
            </dgm:shape>
            <dgm:choose name="Name29">
              <dgm:if name="Name30" func="var" arg="dir" op="equ" val="norm">
                <dgm:presOf axis="ch ch desOrSelf" ptType="node node node" st="1 4 1" cnt="1 1 0"/>
              </dgm:if>
              <dgm:else name="Name31">
                <dgm:presOf axis="ch ch desOrSelf" ptType="node node node" st="1 3 1" cnt="1 1 0"/>
              </dgm:else>
            </dgm:choose>
            <dgm:constrLst/>
            <dgm:ruleLst/>
          </dgm:layoutNode>
          <dgm:layoutNode name="tile4text" styleLbl="node1">
            <dgm:varLst>
              <dgm:chMax val="0"/>
              <dgm:chPref val="0"/>
              <dgm:bulletEnabled val="1"/>
            </dgm:varLst>
            <dgm:choose name="Name32">
              <dgm:if name="Name33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34">
                <dgm:alg type="tx"/>
              </dgm:else>
            </dgm:choose>
            <dgm:shape xmlns:r="http://schemas.openxmlformats.org/officeDocument/2006/relationships" rot="90" type="rect" r:blip="" hideGeom="1">
              <dgm:adjLst/>
            </dgm:shape>
            <dgm:choose name="Name35">
              <dgm:if name="Name36" func="var" arg="dir" op="equ" val="norm">
                <dgm:presOf axis="ch ch desOrSelf" ptType="node node node" st="1 4 1" cnt="1 1 0"/>
              </dgm:if>
              <dgm:else name="Name37">
                <dgm:presOf axis="ch ch desOrSelf" ptType="node node node" st="1 3 1" cnt="1 1 0"/>
              </dgm:else>
            </dgm:choose>
            <dgm:constrLst/>
            <dgm:ruleLst>
              <dgm:rule type="primFontSz" val="5" fact="NaN" max="NaN"/>
            </dgm:ruleLst>
          </dgm:layoutNode>
        </dgm:layoutNode>
        <dgm:layoutNode name="centerTile" styleLbl="fgShp">
          <dgm:varLst>
            <dgm:chMax val="0"/>
            <dgm:chPref val="0"/>
          </dgm:varLst>
          <dgm:alg type="tx"/>
          <dgm:shape xmlns:r="http://schemas.openxmlformats.org/officeDocument/2006/relationships" type="roundRect" r:blip="">
            <dgm:adjLst/>
          </dgm:shape>
          <dgm:presOf axis="ch" ptType="node" cnt="1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8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6">
  <dgm:title val=""/>
  <dgm:desc val=""/>
  <dgm:catLst>
    <dgm:cat type="process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L"/>
          <dgm:param type="nodeHorzAlign" val="l"/>
        </dgm:alg>
      </dgm:if>
      <dgm:else name="Name2">
        <dgm:alg type="lin">
          <dgm:param type="linDir" val="from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refFor="ch" refForName="compNode" fact="0.7"/>
      <dgm:constr type="ctrY" for="ch" forName="compNode" refType="h" fact="0.5"/>
      <dgm:constr type="w" for="ch" forName="aSpace" refType="w" fact="0.05"/>
      <dgm:constr type="primFontSz" for="des" forName="childTextHidden" op="equ" val="65"/>
      <dgm:constr type="primFontSz" for="des" forName="parentText" op="equ"/>
    </dgm:constrLst>
    <dgm:ruleLst/>
    <dgm:forEach name="aNodeForEach" axis="ch" ptType="node">
      <dgm:layoutNode name="compNode">
        <dgm:alg type="composite">
          <dgm:param type="ar" val="1.43"/>
        </dgm:alg>
        <dgm:shape xmlns:r="http://schemas.openxmlformats.org/officeDocument/2006/relationships" r:blip="">
          <dgm:adjLst/>
        </dgm:shape>
        <dgm:presOf/>
        <dgm:choose name="Name3">
          <dgm:if name="Name4" func="var" arg="dir" op="equ" val="norm">
            <dgm:constrLst>
              <dgm:constr type="w" for="ch" forName="childTextVisible" refType="w" fact="0.8"/>
              <dgm:constr type="h" for="ch" forName="childTextVisible" refType="h"/>
              <dgm:constr type="r" for="ch" forName="childTextVisible" refType="w"/>
              <dgm:constr type="w" for="ch" forName="childTextHidden" refType="w" fact="0.6"/>
              <dgm:constr type="h" for="ch" forName="childTextHidden" refType="h"/>
              <dgm:constr type="r" for="ch" forName="childTextHidden" refType="w"/>
              <dgm:constr type="l" for="ch" forName="parentText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if>
          <dgm:else name="Name5">
            <dgm:constrLst>
              <dgm:constr type="w" for="ch" forName="childTextVisible" refType="w" fact="0.8"/>
              <dgm:constr type="h" for="ch" forName="childTextVisible" refType="h"/>
              <dgm:constr type="l" for="ch" forName="childTextVisible"/>
              <dgm:constr type="w" for="ch" forName="childTextHidden" refType="w" fact="0.6"/>
              <dgm:constr type="h" for="ch" forName="childTextHidden" refType="h"/>
              <dgm:constr type="l" for="ch" forName="childTextHidden"/>
              <dgm:constr type="r" for="ch" forName="parentText" refType="w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else>
        </dgm:choose>
        <dgm:ruleLst/>
        <dgm:layoutNode name="noGeometry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childTextVisible" styleLbl="bgAccFollowNode1">
          <dgm:varLst>
            <dgm:bulletEnabled val="1"/>
          </dgm:varLst>
          <dgm:alg type="sp"/>
          <dgm:choose name="Name6">
            <dgm:if name="Name7" func="var" arg="dir" op="equ" val="norm">
              <dgm:shape xmlns:r="http://schemas.openxmlformats.org/officeDocument/2006/relationships" type="rightArrow" r:blip="">
                <dgm:adjLst>
                  <dgm:adj idx="1" val="0.7"/>
                  <dgm:adj idx="2" val="0.5"/>
                </dgm:adjLst>
              </dgm:shape>
            </dgm:if>
            <dgm:else name="Name8">
              <dgm:shape xmlns:r="http://schemas.openxmlformats.org/officeDocument/2006/relationships" type="leftArrow" r:blip="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/>
          <dgm:ruleLst/>
        </dgm:layoutNode>
        <dgm:layoutNode name="childTextHidden" styleLbl="bgAccFollowNode1">
          <dgm:choose name="Name9">
            <dgm:if name="Name10" axis="des followSib" ptType="node node" st="1 1" cnt="1 0" func="cnt" op="gte" val="1">
              <dgm:alg type="tx">
                <dgm:param type="stBulletLvl" val="1"/>
                <dgm:param type="txAnchorVertCh" val="mid"/>
              </dgm:alg>
            </dgm:if>
            <dgm:else name="Name11">
              <dgm:alg type="tx">
                <dgm:param type="stBulletLvl" val="2"/>
                <dgm:param type="txAnchorVertCh" val="mid"/>
              </dgm:alg>
            </dgm:else>
          </dgm:choose>
          <dgm:choose name="Name12">
            <dgm:if name="Name13" func="var" arg="dir" op="equ" val="norm">
              <dgm:shape xmlns:r="http://schemas.openxmlformats.org/officeDocument/2006/relationships" type="rightArrow" r:blip="" hideGeom="1">
                <dgm:adjLst>
                  <dgm:adj idx="1" val="0.7"/>
                  <dgm:adj idx="2" val="0.5"/>
                </dgm:adjLst>
              </dgm:shape>
            </dgm:if>
            <dgm:else name="Name14">
              <dgm:shape xmlns:r="http://schemas.openxmlformats.org/officeDocument/2006/relationships" type="leftArrow" r:blip="" hideGeom="1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rMarg" refType="primFontSz" fact="0.1"/>
            <dgm:constr type="lMarg" refType="primFontSz" fact="0.2"/>
          </dgm:constrLst>
          <dgm:ruleLst>
            <dgm:rule type="primFontSz" val="5" fact="NaN" max="NaN"/>
          </dgm:ruleLst>
        </dgm:layoutNode>
        <dgm:layoutNode name="parentText" styleLbl="node1">
          <dgm:varLst>
            <dgm:chMax val="1"/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primFontSz" val="65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choose name="Name15">
        <dgm:if name="Name16" axis="self" ptType="node" func="revPos" op="gte" val="2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085546AC-BF63-48D8-B05D-AC137A0D8BB0}" type="datetime1">
              <a:rPr lang="ko-KR" altLang="en-US"/>
              <a:pPr lvl="0">
                <a:defRPr/>
              </a:pPr>
              <a:t>2025-02-24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741B01B8-04C0-448F-97E2-713259F9FCE4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741B01B8-04C0-448F-97E2-713259F9FCE4}" type="slidenum">
              <a:rPr lang="ko-KR" altLang="en-US" smtClean="0"/>
              <a:pPr lvl="0">
                <a:defRPr/>
              </a:pPr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0353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741B01B8-04C0-448F-97E2-713259F9FCE4}" type="slidenum">
              <a:rPr lang="ko-KR" altLang="en-US" smtClean="0"/>
              <a:pPr lvl="0">
                <a:defRPr/>
              </a:pPr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97420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0339C3-A2C0-FBF4-4212-E7B860786B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5E8F73D-2A0F-1E0D-5D74-6AD6AF48831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48E3589-FA62-ABE7-0E92-C21E157782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766F91-F44A-9249-30BE-BC4AB85FA6B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224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0339C3-A2C0-FBF4-4212-E7B860786B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5E8F73D-2A0F-1E0D-5D74-6AD6AF48831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48E3589-FA62-ABE7-0E92-C21E157782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766F91-F44A-9249-30BE-BC4AB85FA6B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9911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24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25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Office Them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lvl="0">
              <a:defRPr/>
            </a:pPr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/>
            </a:pPr>
            <a:r>
              <a:rPr lang="en-US"/>
              <a:t>Click to edit Master text styles</a:t>
            </a:r>
          </a:p>
          <a:p>
            <a:pPr lvl="1">
              <a:defRPr/>
            </a:pPr>
            <a:r>
              <a:rPr lang="en-US"/>
              <a:t>Second level</a:t>
            </a:r>
          </a:p>
          <a:p>
            <a:pPr lvl="2">
              <a:defRPr/>
            </a:pPr>
            <a:r>
              <a:rPr lang="en-US"/>
              <a:t>Third level</a:t>
            </a:r>
          </a:p>
          <a:p>
            <a:pPr lvl="3">
              <a:defRPr/>
            </a:pPr>
            <a:r>
              <a:rPr lang="en-US"/>
              <a:t>Fourth level</a:t>
            </a:r>
          </a:p>
          <a:p>
            <a:pPr lvl="4">
              <a:defRPr/>
            </a:pPr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fld id="{1D8BD707-D9CF-40AE-B4C6-C98DA3205C09}" type="datetime1">
              <a:rPr lang="en-US"/>
              <a:pPr lvl="0">
                <a:defRPr/>
              </a:pPr>
              <a:t>2/24/2025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fld id="{B6F15528-21DE-4FAA-801E-634DDDAF4B2B}" type="slidenum">
              <a:rPr lang="en-US"/>
              <a:pPr lvl="0"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</p:sldLayoutIdLst>
  <p:transition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2.png"/><Relationship Id="rId4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3351906"/>
            <a:ext cx="16230600" cy="0"/>
          </a:xfrm>
          <a:prstGeom prst="line">
            <a:avLst/>
          </a:prstGeom>
          <a:ln w="9525" cap="flat">
            <a:solidFill>
              <a:srgbClr val="29C3FF"/>
            </a:solidFill>
            <a:prstDash val="solid"/>
            <a:headEnd w="sm" len="sm"/>
            <a:tailEnd w="sm" len="sm"/>
          </a:ln>
        </p:spPr>
        <p:txBody>
          <a:bodyPr wrap="square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AutoShape 3"/>
          <p:cNvSpPr/>
          <p:nvPr/>
        </p:nvSpPr>
        <p:spPr>
          <a:xfrm>
            <a:off x="1028700" y="3403574"/>
            <a:ext cx="16230600" cy="0"/>
          </a:xfrm>
          <a:prstGeom prst="line">
            <a:avLst/>
          </a:prstGeom>
          <a:ln w="9525" cap="flat">
            <a:solidFill>
              <a:srgbClr val="29C3FF"/>
            </a:solidFill>
            <a:prstDash val="solid"/>
            <a:headEnd w="sm" len="sm"/>
            <a:tailEnd w="sm" len="sm"/>
          </a:ln>
        </p:spPr>
        <p:txBody>
          <a:bodyPr wrap="square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TextBox 4"/>
          <p:cNvSpPr txBox="1"/>
          <p:nvPr/>
        </p:nvSpPr>
        <p:spPr>
          <a:xfrm>
            <a:off x="6567403" y="7833582"/>
            <a:ext cx="5153193" cy="482599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marL="0" lvl="0" indent="0" algn="ctr">
              <a:lnSpc>
                <a:spcPts val="4000"/>
              </a:lnSpc>
              <a:defRPr/>
            </a:pPr>
            <a:r>
              <a:rPr lang="en-US" sz="2800" b="1" spc="87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황재웅, 김지성, 최서연, 하태형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303457" y="1028700"/>
            <a:ext cx="11681086" cy="1505348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ctr">
              <a:lnSpc>
                <a:spcPts val="12599"/>
              </a:lnSpc>
              <a:spcBef>
                <a:spcPct val="0"/>
              </a:spcBef>
              <a:defRPr/>
            </a:pPr>
            <a:r>
              <a:rPr lang="en-US" sz="9000" b="1" spc="-219" dirty="0">
                <a:solidFill>
                  <a:srgbClr val="29C3FF"/>
                </a:solidFill>
                <a:latin typeface="210 도시락"/>
                <a:ea typeface="210 도시락"/>
                <a:cs typeface="210 도시락"/>
                <a:sym typeface="210 도시락"/>
              </a:rPr>
              <a:t>UI </a:t>
            </a:r>
            <a:r>
              <a:rPr lang="ko-KR" altLang="en-US" sz="9000" b="1" spc="-219" dirty="0">
                <a:solidFill>
                  <a:srgbClr val="29C3FF"/>
                </a:solidFill>
                <a:latin typeface="210 도시락"/>
                <a:ea typeface="210 도시락"/>
                <a:cs typeface="210 도시락"/>
                <a:sym typeface="210 도시락"/>
              </a:rPr>
              <a:t>테스트</a:t>
            </a:r>
            <a:endParaRPr lang="en-US" sz="9000" b="1" spc="-219" dirty="0">
              <a:solidFill>
                <a:srgbClr val="29C3FF"/>
              </a:solidFill>
              <a:latin typeface="210 도시락"/>
              <a:ea typeface="210 도시락"/>
              <a:cs typeface="210 도시락"/>
              <a:sym typeface="210 도시락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6667909" y="7200900"/>
            <a:ext cx="4952180" cy="397801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ctr">
              <a:lnSpc>
                <a:spcPts val="3500"/>
              </a:lnSpc>
              <a:spcBef>
                <a:spcPct val="0"/>
              </a:spcBef>
              <a:defRPr/>
            </a:pPr>
            <a:r>
              <a:rPr lang="ko-KR" altLang="en-US" sz="2800" spc="-180">
                <a:solidFill>
                  <a:srgbClr val="000000"/>
                </a:solidFill>
                <a:latin typeface="210 도시락"/>
                <a:ea typeface="210 도시락"/>
                <a:cs typeface="Canva Sans"/>
                <a:sym typeface="Canva Sans"/>
              </a:rPr>
              <a:t>정보처리산업기사 취득과정</a:t>
            </a:r>
            <a:r>
              <a:rPr lang="en-US" altLang="ko-KR" sz="2800" spc="-180">
                <a:solidFill>
                  <a:srgbClr val="000000"/>
                </a:solidFill>
                <a:latin typeface="210 도시락"/>
                <a:ea typeface="210 도시락"/>
                <a:cs typeface="Canva Sans"/>
                <a:sym typeface="Canva Sans"/>
              </a:rPr>
              <a:t>A 1</a:t>
            </a:r>
            <a:r>
              <a:rPr lang="ko-KR" altLang="en-US" sz="2800" spc="-180">
                <a:solidFill>
                  <a:srgbClr val="000000"/>
                </a:solidFill>
                <a:latin typeface="210 도시락"/>
                <a:ea typeface="210 도시락"/>
                <a:cs typeface="Canva Sans"/>
                <a:sym typeface="Canva Sans"/>
              </a:rPr>
              <a:t>조</a:t>
            </a:r>
            <a:endParaRPr lang="en-US" altLang="ko-KR" sz="2800" spc="-180">
              <a:solidFill>
                <a:srgbClr val="000000"/>
              </a:solidFill>
              <a:latin typeface="210 도시락"/>
              <a:ea typeface="210 도시락"/>
              <a:cs typeface="Canva Sans"/>
              <a:sym typeface="Canva Sans"/>
            </a:endParaRPr>
          </a:p>
        </p:txBody>
      </p:sp>
      <p:pic>
        <p:nvPicPr>
          <p:cNvPr id="10" name="그림 9" descr="그래픽, 그래픽 디자인, 디자인이(가) 표시된 사진  자동 생성된 설명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197173" y="2552700"/>
            <a:ext cx="5893652" cy="589365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1028700" y="0"/>
            <a:ext cx="4762" cy="10287000"/>
          </a:xfrm>
          <a:prstGeom prst="line">
            <a:avLst/>
          </a:prstGeom>
          <a:ln w="9525" cap="flat">
            <a:solidFill>
              <a:srgbClr val="29C3FF"/>
            </a:solidFill>
            <a:prstDash val="solid"/>
            <a:headEnd w="sm" len="sm"/>
            <a:tailEnd w="sm" len="sm"/>
          </a:ln>
        </p:spPr>
        <p:txBody>
          <a:bodyPr wrap="square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AutoShape 3"/>
          <p:cNvSpPr/>
          <p:nvPr/>
        </p:nvSpPr>
        <p:spPr>
          <a:xfrm flipV="1">
            <a:off x="1086524" y="0"/>
            <a:ext cx="4762" cy="10287000"/>
          </a:xfrm>
          <a:prstGeom prst="line">
            <a:avLst/>
          </a:prstGeom>
          <a:ln w="9525" cap="flat">
            <a:solidFill>
              <a:srgbClr val="29C3FF"/>
            </a:solidFill>
            <a:prstDash val="solid"/>
            <a:headEnd w="sm" len="sm"/>
            <a:tailEnd w="sm" len="sm"/>
          </a:ln>
        </p:spPr>
        <p:txBody>
          <a:bodyPr wrap="square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8" name="TextBox 8"/>
          <p:cNvSpPr txBox="1"/>
          <p:nvPr/>
        </p:nvSpPr>
        <p:spPr>
          <a:xfrm>
            <a:off x="2610270" y="419100"/>
            <a:ext cx="11681086" cy="1440138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l">
              <a:lnSpc>
                <a:spcPts val="12599"/>
              </a:lnSpc>
              <a:spcBef>
                <a:spcPct val="0"/>
              </a:spcBef>
              <a:defRPr/>
            </a:pPr>
            <a:r>
              <a:rPr lang="en-US" sz="7000" b="1" spc="-219" dirty="0">
                <a:solidFill>
                  <a:srgbClr val="29C3FF"/>
                </a:solidFill>
                <a:latin typeface="210 도시락"/>
                <a:ea typeface="210 도시락"/>
                <a:cs typeface="210 도시락"/>
                <a:sym typeface="210 도시락"/>
              </a:rPr>
              <a:t>02-4 </a:t>
            </a:r>
            <a:r>
              <a:rPr lang="ko-KR" altLang="en-US" sz="7000" b="1" spc="-219" dirty="0">
                <a:solidFill>
                  <a:srgbClr val="29C3FF"/>
                </a:solidFill>
                <a:latin typeface="210 도시락"/>
                <a:ea typeface="210 도시락"/>
                <a:cs typeface="210 도시락"/>
                <a:sym typeface="210 도시락"/>
              </a:rPr>
              <a:t>참가자 선정</a:t>
            </a:r>
            <a:endParaRPr lang="en-US" sz="7000" b="1" spc="-219" dirty="0">
              <a:solidFill>
                <a:srgbClr val="29C3FF"/>
              </a:solidFill>
              <a:latin typeface="210 도시락"/>
              <a:ea typeface="210 도시락"/>
              <a:cs typeface="210 도시락"/>
              <a:sym typeface="210 도시락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8F1E3B13-429F-F6E2-04DB-F6A606FC0E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2558031"/>
              </p:ext>
            </p:extLst>
          </p:nvPr>
        </p:nvGraphicFramePr>
        <p:xfrm>
          <a:off x="3048000" y="2247900"/>
          <a:ext cx="12192000" cy="411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5000">
                  <a:extLst>
                    <a:ext uri="{9D8B030D-6E8A-4147-A177-3AD203B41FA5}">
                      <a16:colId xmlns:a16="http://schemas.microsoft.com/office/drawing/2014/main" val="825894307"/>
                    </a:ext>
                  </a:extLst>
                </a:gridCol>
                <a:gridCol w="4191000">
                  <a:extLst>
                    <a:ext uri="{9D8B030D-6E8A-4147-A177-3AD203B41FA5}">
                      <a16:colId xmlns:a16="http://schemas.microsoft.com/office/drawing/2014/main" val="3526611362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4171554074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3138564809"/>
                    </a:ext>
                  </a:extLst>
                </a:gridCol>
              </a:tblGrid>
              <a:tr h="8229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참가자</a:t>
                      </a:r>
                      <a:endParaRPr lang="en-US" altLang="ko-KR" sz="2000" dirty="0"/>
                    </a:p>
                    <a:p>
                      <a:pPr algn="ctr" latinLnBrk="1"/>
                      <a:r>
                        <a:rPr lang="ko-KR" altLang="en-US" sz="2000" dirty="0"/>
                        <a:t>프로필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9C3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/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9C3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/>
                        <a:t>나이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9C3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/>
                        <a:t>성별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9C3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9048824"/>
                  </a:ext>
                </a:extLst>
              </a:tr>
              <a:tr h="8229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28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9C3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/>
                        <a:t>전</a:t>
                      </a:r>
                      <a:r>
                        <a:rPr lang="en-US" altLang="ko-KR" sz="2400" dirty="0"/>
                        <a:t>00</a:t>
                      </a:r>
                      <a:endParaRPr lang="ko-KR" alt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/>
                        <a:t>24</a:t>
                      </a:r>
                      <a:endParaRPr lang="ko-KR" alt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/>
                        <a:t>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0490665"/>
                  </a:ext>
                </a:extLst>
              </a:tr>
              <a:tr h="8229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ko-KR" altLang="en-US" sz="28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9C3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/>
                        <a:t>김</a:t>
                      </a:r>
                      <a:r>
                        <a:rPr lang="en-US" altLang="ko-KR" sz="2400" dirty="0"/>
                        <a:t>00</a:t>
                      </a:r>
                      <a:endParaRPr lang="ko-KR" alt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/>
                        <a:t>29</a:t>
                      </a:r>
                      <a:endParaRPr lang="ko-KR" alt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/>
                        <a:t>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5882966"/>
                  </a:ext>
                </a:extLst>
              </a:tr>
              <a:tr h="8229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ko-KR" altLang="en-US" sz="28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9C3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/>
                        <a:t>서</a:t>
                      </a:r>
                      <a:r>
                        <a:rPr lang="en-US" altLang="ko-KR" sz="2400" dirty="0"/>
                        <a:t>00</a:t>
                      </a:r>
                      <a:endParaRPr lang="ko-KR" alt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/>
                        <a:t>32</a:t>
                      </a:r>
                      <a:endParaRPr lang="ko-KR" alt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/>
                        <a:t>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6966645"/>
                  </a:ext>
                </a:extLst>
              </a:tr>
              <a:tr h="8229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ko-KR" altLang="en-US" sz="28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9C3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/>
                        <a:t>심</a:t>
                      </a:r>
                      <a:r>
                        <a:rPr lang="en-US" altLang="ko-KR" sz="2400" dirty="0"/>
                        <a:t>00</a:t>
                      </a:r>
                      <a:endParaRPr lang="ko-KR" alt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/>
                        <a:t>25</a:t>
                      </a:r>
                      <a:endParaRPr lang="ko-KR" alt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/>
                        <a:t>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1809132"/>
                  </a:ext>
                </a:extLst>
              </a:tr>
            </a:tbl>
          </a:graphicData>
        </a:graphic>
      </p:graphicFrame>
      <p:sp>
        <p:nvSpPr>
          <p:cNvPr id="7" name="TextBox 5">
            <a:extLst>
              <a:ext uri="{FF2B5EF4-FFF2-40B4-BE49-F238E27FC236}">
                <a16:creationId xmlns:a16="http://schemas.microsoft.com/office/drawing/2014/main" id="{6A343B9F-86C2-A5F9-8941-7E9D7E477CAC}"/>
              </a:ext>
            </a:extLst>
          </p:cNvPr>
          <p:cNvSpPr txBox="1"/>
          <p:nvPr/>
        </p:nvSpPr>
        <p:spPr>
          <a:xfrm>
            <a:off x="2286000" y="6438900"/>
            <a:ext cx="13249276" cy="3240695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3200" spc="-60" dirty="0">
                <a:latin typeface="+mn-ea"/>
                <a:cs typeface="Canva Sans"/>
                <a:sym typeface="Canva Sans"/>
              </a:rPr>
              <a:t>참가자 프로파일</a:t>
            </a:r>
            <a:endParaRPr lang="en-US" altLang="ko-KR" sz="3200" spc="-60" dirty="0">
              <a:latin typeface="+mn-ea"/>
              <a:cs typeface="Canva Sans"/>
              <a:sym typeface="Canva Sans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2800" spc="-60" dirty="0">
                <a:latin typeface="+mn-ea"/>
                <a:cs typeface="Canva Sans"/>
                <a:sym typeface="Canva Sans"/>
              </a:rPr>
              <a:t>나이</a:t>
            </a:r>
            <a:r>
              <a:rPr lang="en-US" altLang="ko-KR" sz="2800" spc="-60" dirty="0">
                <a:latin typeface="+mn-ea"/>
                <a:cs typeface="Canva Sans"/>
                <a:sym typeface="Canva Sans"/>
              </a:rPr>
              <a:t>: 20</a:t>
            </a:r>
            <a:r>
              <a:rPr lang="ko-KR" altLang="en-US" sz="2800" spc="-60" dirty="0">
                <a:latin typeface="+mn-ea"/>
                <a:cs typeface="Canva Sans"/>
                <a:sym typeface="Canva Sans"/>
              </a:rPr>
              <a:t>대</a:t>
            </a:r>
            <a:r>
              <a:rPr lang="en-US" altLang="ko-KR" sz="2800" spc="-60" dirty="0">
                <a:latin typeface="+mn-ea"/>
                <a:cs typeface="Canva Sans"/>
                <a:sym typeface="Canva Sans"/>
              </a:rPr>
              <a:t>, 30</a:t>
            </a:r>
            <a:r>
              <a:rPr lang="ko-KR" altLang="en-US" sz="2800" spc="-60" dirty="0">
                <a:latin typeface="+mn-ea"/>
                <a:cs typeface="Canva Sans"/>
                <a:sym typeface="Canva Sans"/>
              </a:rPr>
              <a:t>대</a:t>
            </a:r>
            <a:endParaRPr lang="en-US" altLang="ko-KR" sz="2800" spc="-60" dirty="0">
              <a:latin typeface="+mn-ea"/>
              <a:cs typeface="Canva Sans"/>
              <a:sym typeface="Canva Sans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2800" spc="-60" dirty="0">
                <a:latin typeface="+mn-ea"/>
                <a:cs typeface="Canva Sans"/>
                <a:sym typeface="Canva Sans"/>
              </a:rPr>
              <a:t>소속</a:t>
            </a:r>
            <a:r>
              <a:rPr lang="en-US" altLang="ko-KR" sz="2800" spc="-60" dirty="0">
                <a:latin typeface="+mn-ea"/>
                <a:cs typeface="Canva Sans"/>
                <a:sym typeface="Canva Sans"/>
              </a:rPr>
              <a:t>: IT </a:t>
            </a:r>
            <a:r>
              <a:rPr lang="ko-KR" altLang="en-US" sz="2800" spc="-60" dirty="0">
                <a:latin typeface="+mn-ea"/>
                <a:cs typeface="Canva Sans"/>
                <a:sym typeface="Canva Sans"/>
              </a:rPr>
              <a:t>계열 </a:t>
            </a:r>
            <a:r>
              <a:rPr lang="ko-KR" altLang="en-US" sz="2800" spc="-60" dirty="0" err="1">
                <a:latin typeface="+mn-ea"/>
                <a:cs typeface="Canva Sans"/>
                <a:sym typeface="Canva Sans"/>
              </a:rPr>
              <a:t>학원생</a:t>
            </a:r>
            <a:endParaRPr lang="en-US" altLang="ko-KR" sz="2800" spc="-60" dirty="0">
              <a:latin typeface="+mn-ea"/>
              <a:cs typeface="Canva Sans"/>
              <a:sym typeface="Canva Sans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2800" spc="-60" dirty="0">
                <a:latin typeface="+mn-ea"/>
                <a:cs typeface="Canva Sans"/>
                <a:sym typeface="Canva Sans"/>
              </a:rPr>
              <a:t>기타</a:t>
            </a:r>
            <a:r>
              <a:rPr lang="en-US" altLang="ko-KR" sz="2800" spc="-60" dirty="0">
                <a:latin typeface="+mn-ea"/>
                <a:cs typeface="Canva Sans"/>
                <a:sym typeface="Canva Sans"/>
              </a:rPr>
              <a:t>: </a:t>
            </a:r>
            <a:r>
              <a:rPr lang="ko-KR" altLang="en-US" sz="2800" spc="-60" dirty="0">
                <a:latin typeface="+mn-ea"/>
                <a:cs typeface="Canva Sans"/>
                <a:sym typeface="Canva Sans"/>
              </a:rPr>
              <a:t>같은 분야를 배우고 있는 학원생으로서 보다 자세한 설문이 가능하고</a:t>
            </a:r>
            <a:r>
              <a:rPr lang="en-US" altLang="ko-KR" sz="2800" spc="-60" dirty="0">
                <a:latin typeface="+mn-ea"/>
                <a:cs typeface="Canva Sans"/>
                <a:sym typeface="Canva Sans"/>
              </a:rPr>
              <a:t>, 	</a:t>
            </a:r>
            <a:r>
              <a:rPr lang="ko-KR" altLang="en-US" sz="2800" spc="-60" dirty="0">
                <a:latin typeface="+mn-ea"/>
                <a:cs typeface="Canva Sans"/>
                <a:sym typeface="Canva Sans"/>
              </a:rPr>
              <a:t>기능성에서 더 좋은 판단 데이터를 얻을 수 있을 것이라고 생각했다</a:t>
            </a:r>
            <a:r>
              <a:rPr lang="en-US" altLang="ko-KR" sz="2800" spc="-60" dirty="0">
                <a:latin typeface="+mn-ea"/>
                <a:cs typeface="Canva Sans"/>
                <a:sym typeface="Canva San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68143206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1028700" y="0"/>
            <a:ext cx="4762" cy="10287000"/>
          </a:xfrm>
          <a:prstGeom prst="line">
            <a:avLst/>
          </a:prstGeom>
          <a:ln w="9525" cap="flat">
            <a:solidFill>
              <a:srgbClr val="29C3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AutoShape 3"/>
          <p:cNvSpPr/>
          <p:nvPr/>
        </p:nvSpPr>
        <p:spPr>
          <a:xfrm flipV="1">
            <a:off x="1086524" y="0"/>
            <a:ext cx="4762" cy="10287000"/>
          </a:xfrm>
          <a:prstGeom prst="line">
            <a:avLst/>
          </a:prstGeom>
          <a:ln w="9525" cap="flat">
            <a:solidFill>
              <a:srgbClr val="29C3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7" name="TextBox 7"/>
          <p:cNvSpPr txBox="1"/>
          <p:nvPr/>
        </p:nvSpPr>
        <p:spPr>
          <a:xfrm>
            <a:off x="2610270" y="4399065"/>
            <a:ext cx="11681086" cy="15053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599"/>
              </a:lnSpc>
              <a:spcBef>
                <a:spcPct val="0"/>
              </a:spcBef>
            </a:pPr>
            <a:r>
              <a:rPr lang="en-US" altLang="ko-KR" sz="9000" b="1" spc="-719" dirty="0">
                <a:solidFill>
                  <a:srgbClr val="29C3FF"/>
                </a:solidFill>
                <a:latin typeface="+mj-ea"/>
                <a:ea typeface="+mj-ea"/>
                <a:cs typeface="210 도시락"/>
                <a:sym typeface="210 도시락"/>
              </a:rPr>
              <a:t>03 </a:t>
            </a:r>
            <a:r>
              <a:rPr lang="ko-KR" altLang="en-US" sz="9000" b="1" spc="-719" dirty="0">
                <a:solidFill>
                  <a:srgbClr val="29C3FF"/>
                </a:solidFill>
                <a:latin typeface="+mj-ea"/>
                <a:ea typeface="+mj-ea"/>
                <a:cs typeface="210 도시락"/>
                <a:sym typeface="210 도시락"/>
              </a:rPr>
              <a:t>사용성 테스트 수행</a:t>
            </a:r>
            <a:endParaRPr lang="en-US" sz="9000" b="1" spc="-719" dirty="0">
              <a:solidFill>
                <a:srgbClr val="29C3FF"/>
              </a:solidFill>
              <a:latin typeface="+mj-ea"/>
              <a:ea typeface="+mj-ea"/>
              <a:cs typeface="210 도시락"/>
              <a:sym typeface="210 도시락"/>
            </a:endParaRPr>
          </a:p>
        </p:txBody>
      </p:sp>
    </p:spTree>
    <p:extLst>
      <p:ext uri="{BB962C8B-B14F-4D97-AF65-F5344CB8AC3E}">
        <p14:creationId xmlns:p14="http://schemas.microsoft.com/office/powerpoint/2010/main" val="10029549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1028700" y="0"/>
            <a:ext cx="4762" cy="10287000"/>
          </a:xfrm>
          <a:prstGeom prst="line">
            <a:avLst/>
          </a:prstGeom>
          <a:ln w="9525" cap="flat">
            <a:solidFill>
              <a:srgbClr val="29C3FF"/>
            </a:solidFill>
            <a:prstDash val="solid"/>
            <a:headEnd w="sm" len="sm"/>
            <a:tailEnd w="sm" len="sm"/>
          </a:ln>
        </p:spPr>
        <p:txBody>
          <a:bodyPr wrap="square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AutoShape 3"/>
          <p:cNvSpPr/>
          <p:nvPr/>
        </p:nvSpPr>
        <p:spPr>
          <a:xfrm flipV="1">
            <a:off x="1086524" y="0"/>
            <a:ext cx="4762" cy="10287000"/>
          </a:xfrm>
          <a:prstGeom prst="line">
            <a:avLst/>
          </a:prstGeom>
          <a:ln w="9525" cap="flat">
            <a:solidFill>
              <a:srgbClr val="29C3FF"/>
            </a:solidFill>
            <a:prstDash val="solid"/>
            <a:headEnd w="sm" len="sm"/>
            <a:tailEnd w="sm" len="sm"/>
          </a:ln>
        </p:spPr>
        <p:txBody>
          <a:bodyPr wrap="square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8" name="TextBox 8"/>
          <p:cNvSpPr txBox="1"/>
          <p:nvPr/>
        </p:nvSpPr>
        <p:spPr>
          <a:xfrm>
            <a:off x="2610270" y="419100"/>
            <a:ext cx="12472568" cy="1440138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12599"/>
              </a:lnSpc>
              <a:spcBef>
                <a:spcPct val="0"/>
              </a:spcBef>
              <a:defRPr/>
            </a:pPr>
            <a:r>
              <a:rPr lang="en-US" sz="7000" b="1" spc="-219" dirty="0">
                <a:solidFill>
                  <a:srgbClr val="29C3FF"/>
                </a:solidFill>
                <a:latin typeface="210 도시락"/>
                <a:ea typeface="210 도시락"/>
                <a:cs typeface="210 도시락"/>
                <a:sym typeface="210 도시락"/>
              </a:rPr>
              <a:t>03-1 </a:t>
            </a:r>
            <a:r>
              <a:rPr lang="ko-KR" altLang="en-US" sz="7000" b="1" spc="-219" dirty="0">
                <a:solidFill>
                  <a:srgbClr val="29C3FF"/>
                </a:solidFill>
                <a:latin typeface="210 도시락"/>
                <a:ea typeface="210 도시락"/>
                <a:cs typeface="210 도시락"/>
                <a:sym typeface="210 도시락"/>
              </a:rPr>
              <a:t>테스트 수행방법 및 절차</a:t>
            </a:r>
            <a:endParaRPr lang="en-US" sz="7000" b="1" spc="-219" dirty="0">
              <a:solidFill>
                <a:srgbClr val="29C3FF"/>
              </a:solidFill>
              <a:latin typeface="210 도시락"/>
              <a:ea typeface="210 도시락"/>
              <a:cs typeface="210 도시락"/>
              <a:sym typeface="210 도시락"/>
            </a:endParaRPr>
          </a:p>
        </p:txBody>
      </p:sp>
      <p:graphicFrame>
        <p:nvGraphicFramePr>
          <p:cNvPr id="7" name="다이어그램 6">
            <a:extLst>
              <a:ext uri="{FF2B5EF4-FFF2-40B4-BE49-F238E27FC236}">
                <a16:creationId xmlns:a16="http://schemas.microsoft.com/office/drawing/2014/main" id="{024D0F09-64E2-4679-AB07-C76C5593BD5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20244704"/>
              </p:ext>
            </p:extLst>
          </p:nvPr>
        </p:nvGraphicFramePr>
        <p:xfrm>
          <a:off x="1681162" y="2171700"/>
          <a:ext cx="16225838" cy="762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45311037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1028700" y="0"/>
            <a:ext cx="4762" cy="10287000"/>
          </a:xfrm>
          <a:prstGeom prst="line">
            <a:avLst/>
          </a:prstGeom>
          <a:ln w="9525" cap="flat">
            <a:solidFill>
              <a:srgbClr val="29C3FF"/>
            </a:solidFill>
            <a:prstDash val="solid"/>
            <a:headEnd w="sm" len="sm"/>
            <a:tailEnd w="sm" len="sm"/>
          </a:ln>
        </p:spPr>
        <p:txBody>
          <a:bodyPr wrap="square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AutoShape 3"/>
          <p:cNvSpPr/>
          <p:nvPr/>
        </p:nvSpPr>
        <p:spPr>
          <a:xfrm flipV="1">
            <a:off x="1086524" y="0"/>
            <a:ext cx="4762" cy="10287000"/>
          </a:xfrm>
          <a:prstGeom prst="line">
            <a:avLst/>
          </a:prstGeom>
          <a:ln w="9525" cap="flat">
            <a:solidFill>
              <a:srgbClr val="29C3FF"/>
            </a:solidFill>
            <a:prstDash val="solid"/>
            <a:headEnd w="sm" len="sm"/>
            <a:tailEnd w="sm" len="sm"/>
          </a:ln>
        </p:spPr>
        <p:txBody>
          <a:bodyPr wrap="square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8" name="TextBox 8"/>
          <p:cNvSpPr txBox="1"/>
          <p:nvPr/>
        </p:nvSpPr>
        <p:spPr>
          <a:xfrm>
            <a:off x="2610270" y="419100"/>
            <a:ext cx="12472568" cy="1440138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12599"/>
              </a:lnSpc>
              <a:spcBef>
                <a:spcPct val="0"/>
              </a:spcBef>
              <a:defRPr/>
            </a:pPr>
            <a:r>
              <a:rPr lang="en-US" sz="7000" b="1" spc="-219" dirty="0">
                <a:solidFill>
                  <a:srgbClr val="29C3FF"/>
                </a:solidFill>
                <a:latin typeface="210 도시락"/>
                <a:ea typeface="210 도시락"/>
                <a:cs typeface="210 도시락"/>
                <a:sym typeface="210 도시락"/>
              </a:rPr>
              <a:t>03-1 </a:t>
            </a:r>
            <a:r>
              <a:rPr lang="ko-KR" altLang="en-US" sz="7000" b="1" spc="-219" dirty="0">
                <a:solidFill>
                  <a:srgbClr val="29C3FF"/>
                </a:solidFill>
                <a:latin typeface="210 도시락"/>
                <a:ea typeface="210 도시락"/>
                <a:cs typeface="210 도시락"/>
                <a:sym typeface="210 도시락"/>
              </a:rPr>
              <a:t>테스트 수행방법 및 절차</a:t>
            </a:r>
            <a:endParaRPr lang="en-US" sz="7000" b="1" spc="-219" dirty="0">
              <a:solidFill>
                <a:srgbClr val="29C3FF"/>
              </a:solidFill>
              <a:latin typeface="210 도시락"/>
              <a:ea typeface="210 도시락"/>
              <a:cs typeface="210 도시락"/>
              <a:sym typeface="210 도시락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54416BA-6F3F-4953-8616-412CA3B89C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2200" y="2705100"/>
            <a:ext cx="7144407" cy="6638224"/>
          </a:xfrm>
          <a:prstGeom prst="rect">
            <a:avLst/>
          </a:prstGeom>
        </p:spPr>
      </p:pic>
      <p:sp>
        <p:nvSpPr>
          <p:cNvPr id="9" name="사각형: 둥근 한쪽 모서리 8">
            <a:extLst>
              <a:ext uri="{FF2B5EF4-FFF2-40B4-BE49-F238E27FC236}">
                <a16:creationId xmlns:a16="http://schemas.microsoft.com/office/drawing/2014/main" id="{72AE4415-4A3D-4728-95D7-F75CCBA3640D}"/>
              </a:ext>
            </a:extLst>
          </p:cNvPr>
          <p:cNvSpPr/>
          <p:nvPr/>
        </p:nvSpPr>
        <p:spPr>
          <a:xfrm>
            <a:off x="1688411" y="4302089"/>
            <a:ext cx="2201221" cy="892840"/>
          </a:xfrm>
          <a:prstGeom prst="round1Rect">
            <a:avLst>
              <a:gd name="adj" fmla="val 16667"/>
            </a:avLst>
          </a:prstGeom>
          <a:solidFill>
            <a:srgbClr val="29C3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+mn-ea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7B73E7D-3785-4D01-8A9F-E818D74392EB}"/>
              </a:ext>
            </a:extLst>
          </p:cNvPr>
          <p:cNvSpPr/>
          <p:nvPr/>
        </p:nvSpPr>
        <p:spPr>
          <a:xfrm>
            <a:off x="1688410" y="5194930"/>
            <a:ext cx="7836589" cy="1320170"/>
          </a:xfrm>
          <a:prstGeom prst="rect">
            <a:avLst/>
          </a:prstGeom>
          <a:noFill/>
          <a:ln>
            <a:solidFill>
              <a:srgbClr val="29C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+mn-ea"/>
            </a:endParaRPr>
          </a:p>
        </p:txBody>
      </p:sp>
      <p:sp>
        <p:nvSpPr>
          <p:cNvPr id="11" name="TextBox 5">
            <a:extLst>
              <a:ext uri="{FF2B5EF4-FFF2-40B4-BE49-F238E27FC236}">
                <a16:creationId xmlns:a16="http://schemas.microsoft.com/office/drawing/2014/main" id="{DE079DAC-C2C9-46F3-9717-53561C0A8910}"/>
              </a:ext>
            </a:extLst>
          </p:cNvPr>
          <p:cNvSpPr txBox="1"/>
          <p:nvPr/>
        </p:nvSpPr>
        <p:spPr>
          <a:xfrm>
            <a:off x="1688411" y="4277241"/>
            <a:ext cx="2201221" cy="745332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>
              <a:lnSpc>
                <a:spcPts val="6840"/>
              </a:lnSpc>
              <a:defRPr/>
            </a:pPr>
            <a:r>
              <a:rPr lang="ko-KR" altLang="en-US" sz="2800" spc="-60" dirty="0">
                <a:solidFill>
                  <a:schemeClr val="bg1"/>
                </a:solidFill>
                <a:latin typeface="+mn-ea"/>
                <a:cs typeface="Canva Sans"/>
                <a:sym typeface="Canva Sans"/>
              </a:rPr>
              <a:t>테스트</a:t>
            </a:r>
            <a:endParaRPr lang="en-US" altLang="ko-KR" sz="2800" spc="-60" dirty="0">
              <a:solidFill>
                <a:schemeClr val="bg1"/>
              </a:solidFill>
              <a:latin typeface="+mn-ea"/>
              <a:cs typeface="Canva Sans"/>
              <a:sym typeface="Canva Sans"/>
            </a:endParaRPr>
          </a:p>
        </p:txBody>
      </p:sp>
      <p:sp>
        <p:nvSpPr>
          <p:cNvPr id="12" name="TextBox 5">
            <a:extLst>
              <a:ext uri="{FF2B5EF4-FFF2-40B4-BE49-F238E27FC236}">
                <a16:creationId xmlns:a16="http://schemas.microsoft.com/office/drawing/2014/main" id="{72DD41D7-1159-428A-9D21-54C90B758DE3}"/>
              </a:ext>
            </a:extLst>
          </p:cNvPr>
          <p:cNvSpPr txBox="1"/>
          <p:nvPr/>
        </p:nvSpPr>
        <p:spPr>
          <a:xfrm>
            <a:off x="2038688" y="5524500"/>
            <a:ext cx="7486311" cy="563039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2800" spc="-60" dirty="0">
                <a:latin typeface="+mn-ea"/>
                <a:cs typeface="Canva Sans"/>
                <a:sym typeface="Canva Sans"/>
              </a:rPr>
              <a:t>구글 폼을 사용하여 설문조사를 실시 하였다</a:t>
            </a:r>
            <a:r>
              <a:rPr lang="en-US" altLang="ko-KR" sz="2800" spc="-60" dirty="0">
                <a:latin typeface="+mn-ea"/>
                <a:cs typeface="Canva Sans"/>
                <a:sym typeface="Canva San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22365974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1028700" y="0"/>
            <a:ext cx="4762" cy="10287000"/>
          </a:xfrm>
          <a:prstGeom prst="line">
            <a:avLst/>
          </a:prstGeom>
          <a:ln w="9525" cap="flat">
            <a:solidFill>
              <a:srgbClr val="29C3FF"/>
            </a:solidFill>
            <a:prstDash val="solid"/>
            <a:headEnd w="sm" len="sm"/>
            <a:tailEnd w="sm" len="sm"/>
          </a:ln>
        </p:spPr>
        <p:txBody>
          <a:bodyPr wrap="square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AutoShape 3"/>
          <p:cNvSpPr/>
          <p:nvPr/>
        </p:nvSpPr>
        <p:spPr>
          <a:xfrm flipV="1">
            <a:off x="1086524" y="0"/>
            <a:ext cx="4762" cy="10287000"/>
          </a:xfrm>
          <a:prstGeom prst="line">
            <a:avLst/>
          </a:prstGeom>
          <a:ln w="9525" cap="flat">
            <a:solidFill>
              <a:srgbClr val="29C3FF"/>
            </a:solidFill>
            <a:prstDash val="solid"/>
            <a:headEnd w="sm" len="sm"/>
            <a:tailEnd w="sm" len="sm"/>
          </a:ln>
        </p:spPr>
        <p:txBody>
          <a:bodyPr wrap="square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8" name="TextBox 8"/>
          <p:cNvSpPr txBox="1"/>
          <p:nvPr/>
        </p:nvSpPr>
        <p:spPr>
          <a:xfrm>
            <a:off x="2610270" y="419100"/>
            <a:ext cx="12472568" cy="1440138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12599"/>
              </a:lnSpc>
              <a:spcBef>
                <a:spcPct val="0"/>
              </a:spcBef>
              <a:defRPr/>
            </a:pPr>
            <a:r>
              <a:rPr lang="en-US" sz="7000" b="1" spc="-219" dirty="0">
                <a:solidFill>
                  <a:srgbClr val="29C3FF"/>
                </a:solidFill>
                <a:latin typeface="210 도시락"/>
                <a:ea typeface="210 도시락"/>
                <a:cs typeface="210 도시락"/>
                <a:sym typeface="210 도시락"/>
              </a:rPr>
              <a:t>03-2 </a:t>
            </a:r>
            <a:r>
              <a:rPr lang="ko-KR" altLang="en-US" sz="7000" b="1" spc="-219" dirty="0">
                <a:solidFill>
                  <a:srgbClr val="29C3FF"/>
                </a:solidFill>
                <a:latin typeface="210 도시락"/>
                <a:ea typeface="210 도시락"/>
                <a:cs typeface="210 도시락"/>
                <a:sym typeface="210 도시락"/>
              </a:rPr>
              <a:t>테스트 평가 항목</a:t>
            </a:r>
            <a:endParaRPr lang="en-US" sz="7000" b="1" spc="-219" dirty="0">
              <a:solidFill>
                <a:srgbClr val="29C3FF"/>
              </a:solidFill>
              <a:latin typeface="210 도시락"/>
              <a:ea typeface="210 도시락"/>
              <a:cs typeface="210 도시락"/>
              <a:sym typeface="210 도시락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B619EFA4-EBC0-5883-D70E-B80B4225B4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9217196"/>
              </p:ext>
            </p:extLst>
          </p:nvPr>
        </p:nvGraphicFramePr>
        <p:xfrm>
          <a:off x="2438400" y="2933700"/>
          <a:ext cx="14097000" cy="609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6000">
                  <a:extLst>
                    <a:ext uri="{9D8B030D-6E8A-4147-A177-3AD203B41FA5}">
                      <a16:colId xmlns:a16="http://schemas.microsoft.com/office/drawing/2014/main" val="1506577217"/>
                    </a:ext>
                  </a:extLst>
                </a:gridCol>
                <a:gridCol w="3710305">
                  <a:extLst>
                    <a:ext uri="{9D8B030D-6E8A-4147-A177-3AD203B41FA5}">
                      <a16:colId xmlns:a16="http://schemas.microsoft.com/office/drawing/2014/main" val="4277990595"/>
                    </a:ext>
                  </a:extLst>
                </a:gridCol>
                <a:gridCol w="8100695">
                  <a:extLst>
                    <a:ext uri="{9D8B030D-6E8A-4147-A177-3AD203B41FA5}">
                      <a16:colId xmlns:a16="http://schemas.microsoft.com/office/drawing/2014/main" val="2085824571"/>
                    </a:ext>
                  </a:extLst>
                </a:gridCol>
              </a:tblGrid>
              <a:tr h="12192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200" dirty="0"/>
                        <a:t>구분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9C3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200" dirty="0"/>
                        <a:t>항목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9C3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200" dirty="0"/>
                        <a:t>평가기준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9C3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3418715"/>
                  </a:ext>
                </a:extLst>
              </a:tr>
              <a:tr h="12192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200" dirty="0"/>
                        <a:t>1</a:t>
                      </a:r>
                      <a:endParaRPr lang="ko-KR" altLang="en-US" sz="3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200" dirty="0"/>
                        <a:t>구성 요소의 </a:t>
                      </a:r>
                      <a:r>
                        <a:rPr lang="ko-KR" altLang="en-US" sz="3200" dirty="0" err="1"/>
                        <a:t>직관성</a:t>
                      </a:r>
                      <a:endParaRPr lang="ko-KR" altLang="en-US" sz="3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200" dirty="0"/>
                        <a:t>요구하는 페이지로 이동하는데 걸린 시간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9911255"/>
                  </a:ext>
                </a:extLst>
              </a:tr>
              <a:tr h="12192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200" dirty="0"/>
                        <a:t>2</a:t>
                      </a:r>
                      <a:endParaRPr lang="ko-KR" altLang="en-US" sz="3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200" dirty="0"/>
                        <a:t>웹페이지 반응 속도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200" dirty="0"/>
                        <a:t>페이지 이동 후 로딩될 때까지 걸리는 시간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7073949"/>
                  </a:ext>
                </a:extLst>
              </a:tr>
              <a:tr h="12192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200" dirty="0"/>
                        <a:t>3</a:t>
                      </a:r>
                      <a:endParaRPr lang="ko-KR" altLang="en-US" sz="3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200" dirty="0"/>
                        <a:t>반응형 최적화 정도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200" dirty="0"/>
                        <a:t>모바일로 접속했을 때 반응형 화면 모습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3473593"/>
                  </a:ext>
                </a:extLst>
              </a:tr>
              <a:tr h="12192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200" dirty="0"/>
                        <a:t>4</a:t>
                      </a:r>
                      <a:endParaRPr lang="ko-KR" altLang="en-US" sz="3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200" dirty="0"/>
                        <a:t>만족도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200" dirty="0"/>
                        <a:t>전체적인 페이지 구현에 대한 </a:t>
                      </a:r>
                      <a:endParaRPr lang="en-US" altLang="ko-KR" sz="3200" dirty="0"/>
                    </a:p>
                    <a:p>
                      <a:pPr algn="ctr" latinLnBrk="1"/>
                      <a:r>
                        <a:rPr lang="ko-KR" altLang="en-US" sz="3200" dirty="0"/>
                        <a:t>테스터의 만족도 조사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8824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16121107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1028700" y="114300"/>
            <a:ext cx="4762" cy="10287000"/>
          </a:xfrm>
          <a:prstGeom prst="line">
            <a:avLst/>
          </a:prstGeom>
          <a:ln w="9525" cap="flat">
            <a:solidFill>
              <a:srgbClr val="29C3FF"/>
            </a:solidFill>
            <a:prstDash val="solid"/>
            <a:headEnd w="sm" len="sm"/>
            <a:tailEnd w="sm" len="sm"/>
          </a:ln>
        </p:spPr>
        <p:txBody>
          <a:bodyPr wrap="square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AutoShape 3"/>
          <p:cNvSpPr/>
          <p:nvPr/>
        </p:nvSpPr>
        <p:spPr>
          <a:xfrm flipV="1">
            <a:off x="1086524" y="0"/>
            <a:ext cx="4762" cy="10287000"/>
          </a:xfrm>
          <a:prstGeom prst="line">
            <a:avLst/>
          </a:prstGeom>
          <a:ln w="9525" cap="flat">
            <a:solidFill>
              <a:srgbClr val="29C3FF"/>
            </a:solidFill>
            <a:prstDash val="solid"/>
            <a:headEnd w="sm" len="sm"/>
            <a:tailEnd w="sm" len="sm"/>
          </a:ln>
        </p:spPr>
        <p:txBody>
          <a:bodyPr wrap="square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8" name="TextBox 8"/>
          <p:cNvSpPr txBox="1"/>
          <p:nvPr/>
        </p:nvSpPr>
        <p:spPr>
          <a:xfrm>
            <a:off x="2610270" y="419100"/>
            <a:ext cx="12472568" cy="1440138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12599"/>
              </a:lnSpc>
              <a:spcBef>
                <a:spcPct val="0"/>
              </a:spcBef>
              <a:defRPr/>
            </a:pPr>
            <a:r>
              <a:rPr lang="en-US" sz="7000" b="1" spc="-219" dirty="0">
                <a:solidFill>
                  <a:srgbClr val="29C3FF"/>
                </a:solidFill>
                <a:latin typeface="210 도시락"/>
                <a:ea typeface="210 도시락"/>
                <a:cs typeface="210 도시락"/>
                <a:sym typeface="210 도시락"/>
              </a:rPr>
              <a:t>03-3 </a:t>
            </a:r>
            <a:r>
              <a:rPr lang="ko-KR" altLang="en-US" sz="7000" b="1" spc="-219" dirty="0">
                <a:solidFill>
                  <a:srgbClr val="29C3FF"/>
                </a:solidFill>
                <a:latin typeface="210 도시락"/>
                <a:ea typeface="210 도시락"/>
                <a:cs typeface="210 도시락"/>
                <a:sym typeface="210 도시락"/>
              </a:rPr>
              <a:t>시나리오 항목</a:t>
            </a:r>
            <a:endParaRPr lang="en-US" sz="7000" b="1" spc="-219" dirty="0">
              <a:solidFill>
                <a:srgbClr val="29C3FF"/>
              </a:solidFill>
              <a:latin typeface="210 도시락"/>
              <a:ea typeface="210 도시락"/>
              <a:cs typeface="210 도시락"/>
              <a:sym typeface="210 도시락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187FBD5-6BF2-303C-7B4B-985148D378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812214"/>
              </p:ext>
            </p:extLst>
          </p:nvPr>
        </p:nvGraphicFramePr>
        <p:xfrm>
          <a:off x="1828800" y="2552700"/>
          <a:ext cx="15240000" cy="6172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5500">
                  <a:extLst>
                    <a:ext uri="{9D8B030D-6E8A-4147-A177-3AD203B41FA5}">
                      <a16:colId xmlns:a16="http://schemas.microsoft.com/office/drawing/2014/main" val="2415677338"/>
                    </a:ext>
                  </a:extLst>
                </a:gridCol>
                <a:gridCol w="4076700">
                  <a:extLst>
                    <a:ext uri="{9D8B030D-6E8A-4147-A177-3AD203B41FA5}">
                      <a16:colId xmlns:a16="http://schemas.microsoft.com/office/drawing/2014/main" val="2101367325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2792416773"/>
                    </a:ext>
                  </a:extLst>
                </a:gridCol>
                <a:gridCol w="3562351">
                  <a:extLst>
                    <a:ext uri="{9D8B030D-6E8A-4147-A177-3AD203B41FA5}">
                      <a16:colId xmlns:a16="http://schemas.microsoft.com/office/drawing/2014/main" val="3316286662"/>
                    </a:ext>
                  </a:extLst>
                </a:gridCol>
                <a:gridCol w="2000249">
                  <a:extLst>
                    <a:ext uri="{9D8B030D-6E8A-4147-A177-3AD203B41FA5}">
                      <a16:colId xmlns:a16="http://schemas.microsoft.com/office/drawing/2014/main" val="14358012"/>
                    </a:ext>
                  </a:extLst>
                </a:gridCol>
              </a:tblGrid>
              <a:tr h="14291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Main</a:t>
                      </a:r>
                      <a:r>
                        <a:rPr lang="ko-KR" altLang="en-US" dirty="0"/>
                        <a:t>이슈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9C3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테스트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9C3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예상 이동 경로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9C3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평가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포인트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9C3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예상 시간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9C3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4845991"/>
                  </a:ext>
                </a:extLst>
              </a:tr>
              <a:tr h="11433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전문가 전환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로그인 후 마이페이지를 전문가 페이지로 전환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메인</a:t>
                      </a:r>
                      <a:r>
                        <a:rPr lang="en-US" altLang="ko-KR" dirty="0"/>
                        <a:t>&gt;</a:t>
                      </a:r>
                      <a:r>
                        <a:rPr lang="ko-KR" altLang="en-US" dirty="0"/>
                        <a:t>로그인하기</a:t>
                      </a:r>
                      <a:r>
                        <a:rPr lang="en-US" altLang="ko-KR" dirty="0"/>
                        <a:t>&gt;</a:t>
                      </a:r>
                      <a:r>
                        <a:rPr lang="ko-KR" altLang="en-US" dirty="0"/>
                        <a:t>마이페이지</a:t>
                      </a:r>
                      <a:r>
                        <a:rPr lang="en-US" altLang="ko-KR" dirty="0"/>
                        <a:t>&gt;</a:t>
                      </a:r>
                      <a:r>
                        <a:rPr lang="ko-KR" altLang="en-US" dirty="0"/>
                        <a:t>전문가 전환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전문가 전환이 직관적인가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10</a:t>
                      </a:r>
                      <a:r>
                        <a:rPr lang="ko-KR" altLang="en-US" dirty="0"/>
                        <a:t>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2951443"/>
                  </a:ext>
                </a:extLst>
              </a:tr>
              <a:tr h="104507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프로젝트 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ko-KR" altLang="en-US" dirty="0"/>
                        <a:t>참여하기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‘</a:t>
                      </a:r>
                      <a:r>
                        <a:rPr lang="ko-KR" altLang="en-US" dirty="0"/>
                        <a:t>마임의 세계</a:t>
                      </a:r>
                      <a:r>
                        <a:rPr lang="en-US" altLang="ko-KR" dirty="0"/>
                        <a:t>’</a:t>
                      </a:r>
                      <a:r>
                        <a:rPr lang="ko-KR" altLang="en-US" dirty="0"/>
                        <a:t> 프로젝트에 참여한다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메인</a:t>
                      </a:r>
                      <a:r>
                        <a:rPr lang="en-US" altLang="ko-KR" dirty="0"/>
                        <a:t>&gt;</a:t>
                      </a:r>
                      <a:r>
                        <a:rPr lang="ko-KR" altLang="en-US" dirty="0"/>
                        <a:t>프로젝트</a:t>
                      </a:r>
                      <a:r>
                        <a:rPr lang="en-US" altLang="ko-KR" dirty="0"/>
                        <a:t>&gt;’</a:t>
                      </a:r>
                      <a:r>
                        <a:rPr lang="ko-KR" altLang="en-US" dirty="0"/>
                        <a:t>마임의 세계</a:t>
                      </a:r>
                      <a:r>
                        <a:rPr lang="en-US" altLang="ko-KR" dirty="0"/>
                        <a:t>’ 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헤더 메뉴의 가시성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</a:t>
                      </a:r>
                      <a:r>
                        <a:rPr lang="ko-KR" altLang="en-US" dirty="0"/>
                        <a:t>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9069906"/>
                  </a:ext>
                </a:extLst>
              </a:tr>
              <a:tr h="11254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펀딩</a:t>
                      </a:r>
                      <a:r>
                        <a:rPr lang="ko-KR" altLang="en-US" dirty="0"/>
                        <a:t> 프로젝트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ko-KR" altLang="en-US" dirty="0"/>
                        <a:t>살펴보기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‘</a:t>
                      </a:r>
                      <a:r>
                        <a:rPr lang="ko-KR" altLang="en-US" dirty="0"/>
                        <a:t>백조의 호수</a:t>
                      </a:r>
                      <a:r>
                        <a:rPr lang="en-US" altLang="ko-KR" dirty="0"/>
                        <a:t>’</a:t>
                      </a:r>
                      <a:r>
                        <a:rPr lang="ko-KR" altLang="en-US" dirty="0"/>
                        <a:t> </a:t>
                      </a:r>
                      <a:r>
                        <a:rPr lang="ko-KR" altLang="en-US" dirty="0" err="1"/>
                        <a:t>펀딩</a:t>
                      </a:r>
                      <a:r>
                        <a:rPr lang="ko-KR" altLang="en-US" dirty="0"/>
                        <a:t> 페이지 들어가기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메인</a:t>
                      </a:r>
                      <a:r>
                        <a:rPr lang="en-US" altLang="ko-KR" dirty="0"/>
                        <a:t>&gt;</a:t>
                      </a:r>
                      <a:r>
                        <a:rPr lang="ko-KR" altLang="en-US" dirty="0" err="1"/>
                        <a:t>펀딩</a:t>
                      </a:r>
                      <a:r>
                        <a:rPr lang="en-US" altLang="ko-KR" dirty="0"/>
                        <a:t>&gt;’</a:t>
                      </a:r>
                      <a:r>
                        <a:rPr lang="ko-KR" altLang="en-US" dirty="0"/>
                        <a:t>백조의 호수</a:t>
                      </a:r>
                      <a:r>
                        <a:rPr lang="en-US" altLang="ko-KR" dirty="0"/>
                        <a:t>’</a:t>
                      </a:r>
                      <a:r>
                        <a:rPr lang="ko-KR" altLang="en-US" dirty="0"/>
                        <a:t> </a:t>
                      </a:r>
                      <a:r>
                        <a:rPr lang="ko-KR" altLang="en-US" dirty="0" err="1"/>
                        <a:t>펀딩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프로젝트 목록의 가시성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</a:t>
                      </a:r>
                      <a:r>
                        <a:rPr lang="ko-KR" altLang="en-US" dirty="0"/>
                        <a:t>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8559555"/>
                  </a:ext>
                </a:extLst>
              </a:tr>
              <a:tr h="14291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모바일에서 위 </a:t>
                      </a:r>
                      <a:r>
                        <a:rPr lang="en-US" altLang="ko-KR" dirty="0"/>
                        <a:t>3</a:t>
                      </a:r>
                      <a:r>
                        <a:rPr lang="ko-KR" altLang="en-US" dirty="0"/>
                        <a:t>가지 반복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모바일로 접속하여 위의 </a:t>
                      </a:r>
                      <a:r>
                        <a:rPr lang="en-US" altLang="ko-KR" dirty="0"/>
                        <a:t>3</a:t>
                      </a:r>
                      <a:r>
                        <a:rPr lang="ko-KR" altLang="en-US" dirty="0"/>
                        <a:t>가지 테스트 재실행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메인</a:t>
                      </a:r>
                      <a:r>
                        <a:rPr lang="en-US" altLang="ko-KR" dirty="0"/>
                        <a:t>&gt;</a:t>
                      </a:r>
                      <a:r>
                        <a:rPr lang="ko-KR" altLang="en-US" dirty="0"/>
                        <a:t>로그인</a:t>
                      </a:r>
                      <a:r>
                        <a:rPr lang="en-US" altLang="ko-KR" dirty="0"/>
                        <a:t>&gt;</a:t>
                      </a:r>
                      <a:r>
                        <a:rPr lang="ko-KR" altLang="en-US" dirty="0"/>
                        <a:t>마이페이지</a:t>
                      </a:r>
                      <a:r>
                        <a:rPr lang="en-US" altLang="ko-KR" dirty="0"/>
                        <a:t>&gt;</a:t>
                      </a:r>
                      <a:r>
                        <a:rPr lang="ko-KR" altLang="en-US" dirty="0"/>
                        <a:t>전문가</a:t>
                      </a:r>
                      <a:r>
                        <a:rPr lang="en-US" altLang="ko-KR" dirty="0"/>
                        <a:t>,</a:t>
                      </a:r>
                    </a:p>
                    <a:p>
                      <a:pPr algn="ctr" latinLnBrk="1"/>
                      <a:r>
                        <a:rPr lang="ko-KR" altLang="en-US" dirty="0"/>
                        <a:t>메인</a:t>
                      </a:r>
                      <a:r>
                        <a:rPr lang="en-US" altLang="ko-KR" dirty="0"/>
                        <a:t>&gt;</a:t>
                      </a:r>
                      <a:r>
                        <a:rPr lang="ko-KR" altLang="en-US" dirty="0"/>
                        <a:t>프로젝트</a:t>
                      </a:r>
                      <a:r>
                        <a:rPr lang="en-US" altLang="ko-KR" dirty="0"/>
                        <a:t>&gt;’</a:t>
                      </a:r>
                      <a:r>
                        <a:rPr lang="ko-KR" altLang="en-US" dirty="0"/>
                        <a:t>마임의 세계</a:t>
                      </a:r>
                      <a:r>
                        <a:rPr lang="en-US" altLang="ko-KR" dirty="0"/>
                        <a:t>’,</a:t>
                      </a:r>
                    </a:p>
                    <a:p>
                      <a:pPr algn="ctr" latinLnBrk="1"/>
                      <a:r>
                        <a:rPr lang="ko-KR" altLang="en-US" dirty="0"/>
                        <a:t>메인</a:t>
                      </a:r>
                      <a:r>
                        <a:rPr lang="en-US" altLang="ko-KR" dirty="0"/>
                        <a:t>&gt;</a:t>
                      </a:r>
                      <a:r>
                        <a:rPr lang="ko-KR" altLang="en-US" dirty="0" err="1"/>
                        <a:t>펀딩</a:t>
                      </a:r>
                      <a:r>
                        <a:rPr lang="en-US" altLang="ko-KR" dirty="0"/>
                        <a:t>&gt;’</a:t>
                      </a:r>
                      <a:r>
                        <a:rPr lang="ko-KR" altLang="en-US" dirty="0"/>
                        <a:t>백조의 호수</a:t>
                      </a:r>
                      <a:r>
                        <a:rPr lang="en-US" altLang="ko-KR" dirty="0"/>
                        <a:t>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모바일 환경에서도 원하는 페이지로 이동이 용이한가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30</a:t>
                      </a:r>
                      <a:r>
                        <a:rPr lang="ko-KR" altLang="en-US" dirty="0"/>
                        <a:t>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32353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74892242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1028700" y="0"/>
            <a:ext cx="4762" cy="10287000"/>
          </a:xfrm>
          <a:prstGeom prst="line">
            <a:avLst/>
          </a:prstGeom>
          <a:ln w="9525" cap="flat">
            <a:solidFill>
              <a:srgbClr val="29C3FF"/>
            </a:solidFill>
            <a:prstDash val="solid"/>
            <a:headEnd w="sm" len="sm"/>
            <a:tailEnd w="sm" len="sm"/>
          </a:ln>
        </p:spPr>
        <p:txBody>
          <a:bodyPr wrap="square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AutoShape 3"/>
          <p:cNvSpPr/>
          <p:nvPr/>
        </p:nvSpPr>
        <p:spPr>
          <a:xfrm flipV="1">
            <a:off x="1086524" y="0"/>
            <a:ext cx="4762" cy="10287000"/>
          </a:xfrm>
          <a:prstGeom prst="line">
            <a:avLst/>
          </a:prstGeom>
          <a:ln w="9525" cap="flat">
            <a:solidFill>
              <a:srgbClr val="29C3FF"/>
            </a:solidFill>
            <a:prstDash val="solid"/>
            <a:headEnd w="sm" len="sm"/>
            <a:tailEnd w="sm" len="sm"/>
          </a:ln>
        </p:spPr>
        <p:txBody>
          <a:bodyPr wrap="square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8" name="TextBox 8"/>
          <p:cNvSpPr txBox="1"/>
          <p:nvPr/>
        </p:nvSpPr>
        <p:spPr>
          <a:xfrm>
            <a:off x="2610270" y="419100"/>
            <a:ext cx="13696530" cy="1414683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12599"/>
              </a:lnSpc>
              <a:spcBef>
                <a:spcPct val="0"/>
              </a:spcBef>
              <a:defRPr/>
            </a:pPr>
            <a:r>
              <a:rPr lang="en-US" sz="7000" b="1" spc="-219" dirty="0">
                <a:solidFill>
                  <a:srgbClr val="29C3FF"/>
                </a:solidFill>
                <a:latin typeface="210 도시락"/>
                <a:ea typeface="210 도시락"/>
                <a:cs typeface="210 도시락"/>
                <a:sym typeface="210 도시락"/>
              </a:rPr>
              <a:t>03-4 </a:t>
            </a:r>
            <a:r>
              <a:rPr lang="ko-KR" altLang="en-US" sz="7000" b="1" spc="-219" dirty="0">
                <a:solidFill>
                  <a:srgbClr val="29C3FF"/>
                </a:solidFill>
                <a:latin typeface="210 도시락"/>
                <a:ea typeface="210 도시락"/>
                <a:cs typeface="210 도시락"/>
                <a:sym typeface="210 도시락"/>
              </a:rPr>
              <a:t>만족도 조사 </a:t>
            </a:r>
            <a:r>
              <a:rPr lang="en-US" altLang="ko-KR" sz="7000" b="1" spc="-219" dirty="0">
                <a:solidFill>
                  <a:srgbClr val="29C3FF"/>
                </a:solidFill>
                <a:latin typeface="210 도시락"/>
                <a:ea typeface="210 도시락"/>
                <a:cs typeface="210 도시락"/>
                <a:sym typeface="210 도시락"/>
              </a:rPr>
              <a:t>– </a:t>
            </a:r>
            <a:r>
              <a:rPr lang="ko-KR" altLang="en-US" sz="7000" b="1" spc="-219" dirty="0">
                <a:solidFill>
                  <a:srgbClr val="29C3FF"/>
                </a:solidFill>
                <a:latin typeface="210 도시락"/>
                <a:ea typeface="210 도시락"/>
                <a:cs typeface="210 도시락"/>
                <a:sym typeface="210 도시락"/>
              </a:rPr>
              <a:t>디자인</a:t>
            </a:r>
            <a:r>
              <a:rPr lang="en-US" altLang="ko-KR" sz="7000" b="1" spc="-219" dirty="0">
                <a:solidFill>
                  <a:srgbClr val="29C3FF"/>
                </a:solidFill>
                <a:latin typeface="210 도시락"/>
                <a:ea typeface="210 도시락"/>
                <a:cs typeface="210 도시락"/>
                <a:sym typeface="210 도시락"/>
              </a:rPr>
              <a:t>, </a:t>
            </a:r>
            <a:r>
              <a:rPr lang="ko-KR" altLang="en-US" sz="7000" b="1" spc="-219" dirty="0">
                <a:solidFill>
                  <a:srgbClr val="29C3FF"/>
                </a:solidFill>
                <a:latin typeface="210 도시락"/>
                <a:ea typeface="210 도시락"/>
                <a:cs typeface="210 도시락"/>
                <a:sym typeface="210 도시락"/>
              </a:rPr>
              <a:t>사용성</a:t>
            </a:r>
            <a:endParaRPr lang="en-US" sz="7000" b="1" spc="-219" dirty="0">
              <a:solidFill>
                <a:srgbClr val="29C3FF"/>
              </a:solidFill>
              <a:latin typeface="210 도시락"/>
              <a:ea typeface="210 도시락"/>
              <a:cs typeface="210 도시락"/>
              <a:sym typeface="210 도시락"/>
            </a:endParaRPr>
          </a:p>
        </p:txBody>
      </p:sp>
      <p:pic>
        <p:nvPicPr>
          <p:cNvPr id="1026" name="Picture 2" descr="양식 응답 차트. 질문 제목: 디자인 만족도. 응답 수: 응답 7개.">
            <a:extLst>
              <a:ext uri="{FF2B5EF4-FFF2-40B4-BE49-F238E27FC236}">
                <a16:creationId xmlns:a16="http://schemas.microsoft.com/office/drawing/2014/main" id="{AC09F382-F0EB-EAB3-D897-3D96DD53A1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3924300"/>
            <a:ext cx="8305800" cy="394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양식 응답 차트. 질문 제목: 사용성(UI) 만족도. 응답 수: 응답 7개.">
            <a:extLst>
              <a:ext uri="{FF2B5EF4-FFF2-40B4-BE49-F238E27FC236}">
                <a16:creationId xmlns:a16="http://schemas.microsoft.com/office/drawing/2014/main" id="{94FB7C73-9217-452E-1416-573A4CC4D4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7400" y="3937840"/>
            <a:ext cx="8305800" cy="394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6214819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7A1043-FF15-034E-C9C9-13135CAFD9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B54BA004-33FB-9D1D-E2C8-F7CE89699C81}"/>
              </a:ext>
            </a:extLst>
          </p:cNvPr>
          <p:cNvSpPr/>
          <p:nvPr/>
        </p:nvSpPr>
        <p:spPr>
          <a:xfrm flipV="1">
            <a:off x="1028700" y="0"/>
            <a:ext cx="4762" cy="10287000"/>
          </a:xfrm>
          <a:prstGeom prst="line">
            <a:avLst/>
          </a:prstGeom>
          <a:ln w="9525" cap="flat">
            <a:solidFill>
              <a:srgbClr val="29C3FF"/>
            </a:solidFill>
            <a:prstDash val="solid"/>
            <a:headEnd w="sm" len="sm"/>
            <a:tailEnd w="sm" len="sm"/>
          </a:ln>
        </p:spPr>
        <p:txBody>
          <a:bodyPr wrap="square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AutoShape 3">
            <a:extLst>
              <a:ext uri="{FF2B5EF4-FFF2-40B4-BE49-F238E27FC236}">
                <a16:creationId xmlns:a16="http://schemas.microsoft.com/office/drawing/2014/main" id="{E29E8708-676F-F1E5-0322-3E9E9EE9DD5C}"/>
              </a:ext>
            </a:extLst>
          </p:cNvPr>
          <p:cNvSpPr/>
          <p:nvPr/>
        </p:nvSpPr>
        <p:spPr>
          <a:xfrm flipV="1">
            <a:off x="1086524" y="0"/>
            <a:ext cx="4762" cy="10287000"/>
          </a:xfrm>
          <a:prstGeom prst="line">
            <a:avLst/>
          </a:prstGeom>
          <a:ln w="9525" cap="flat">
            <a:solidFill>
              <a:srgbClr val="29C3FF"/>
            </a:solidFill>
            <a:prstDash val="solid"/>
            <a:headEnd w="sm" len="sm"/>
            <a:tailEnd w="sm" len="sm"/>
          </a:ln>
        </p:spPr>
        <p:txBody>
          <a:bodyPr wrap="square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A05C0A29-5F2A-6ADF-8F2B-CEA2EEAC4C96}"/>
              </a:ext>
            </a:extLst>
          </p:cNvPr>
          <p:cNvSpPr txBox="1"/>
          <p:nvPr/>
        </p:nvSpPr>
        <p:spPr>
          <a:xfrm>
            <a:off x="2610270" y="419100"/>
            <a:ext cx="14834768" cy="1414683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12599"/>
              </a:lnSpc>
              <a:spcBef>
                <a:spcPct val="0"/>
              </a:spcBef>
              <a:defRPr/>
            </a:pPr>
            <a:r>
              <a:rPr lang="en-US" sz="7000" b="1" spc="-219" dirty="0">
                <a:solidFill>
                  <a:srgbClr val="29C3FF"/>
                </a:solidFill>
                <a:latin typeface="210 도시락"/>
                <a:ea typeface="210 도시락"/>
                <a:cs typeface="210 도시락"/>
                <a:sym typeface="210 도시락"/>
              </a:rPr>
              <a:t>03-4 </a:t>
            </a:r>
            <a:r>
              <a:rPr lang="ko-KR" altLang="en-US" sz="7000" b="1" spc="-219" dirty="0">
                <a:solidFill>
                  <a:srgbClr val="29C3FF"/>
                </a:solidFill>
                <a:latin typeface="210 도시락"/>
                <a:ea typeface="210 도시락"/>
                <a:cs typeface="210 도시락"/>
                <a:sym typeface="210 도시락"/>
              </a:rPr>
              <a:t>만족도 조사 </a:t>
            </a:r>
            <a:r>
              <a:rPr lang="en-US" altLang="ko-KR" sz="7000" b="1" spc="-219" dirty="0">
                <a:solidFill>
                  <a:srgbClr val="29C3FF"/>
                </a:solidFill>
                <a:latin typeface="210 도시락"/>
                <a:ea typeface="210 도시락"/>
                <a:cs typeface="210 도시락"/>
                <a:sym typeface="210 도시락"/>
              </a:rPr>
              <a:t>– </a:t>
            </a:r>
            <a:r>
              <a:rPr lang="ko-KR" altLang="en-US" sz="7000" b="1" spc="-219" dirty="0">
                <a:solidFill>
                  <a:srgbClr val="29C3FF"/>
                </a:solidFill>
                <a:latin typeface="210 도시락"/>
                <a:ea typeface="210 도시락"/>
                <a:cs typeface="210 도시락"/>
                <a:sym typeface="210 도시락"/>
              </a:rPr>
              <a:t>반응 속도</a:t>
            </a:r>
            <a:r>
              <a:rPr lang="en-US" altLang="ko-KR" sz="7000" b="1" spc="-219" dirty="0">
                <a:solidFill>
                  <a:srgbClr val="29C3FF"/>
                </a:solidFill>
                <a:latin typeface="210 도시락"/>
                <a:ea typeface="210 도시락"/>
                <a:cs typeface="210 도시락"/>
                <a:sym typeface="210 도시락"/>
              </a:rPr>
              <a:t>, </a:t>
            </a:r>
            <a:r>
              <a:rPr lang="ko-KR" altLang="en-US" sz="7000" b="1" spc="-219" dirty="0">
                <a:solidFill>
                  <a:srgbClr val="29C3FF"/>
                </a:solidFill>
                <a:latin typeface="210 도시락"/>
                <a:ea typeface="210 도시락"/>
                <a:cs typeface="210 도시락"/>
                <a:sym typeface="210 도시락"/>
              </a:rPr>
              <a:t>반응형</a:t>
            </a:r>
            <a:endParaRPr lang="en-US" sz="7000" b="1" spc="-219" dirty="0">
              <a:solidFill>
                <a:srgbClr val="29C3FF"/>
              </a:solidFill>
              <a:latin typeface="210 도시락"/>
              <a:ea typeface="210 도시락"/>
              <a:cs typeface="210 도시락"/>
              <a:sym typeface="210 도시락"/>
            </a:endParaRPr>
          </a:p>
        </p:txBody>
      </p:sp>
      <p:pic>
        <p:nvPicPr>
          <p:cNvPr id="3076" name="Picture 4" descr="양식 응답 차트. 질문 제목: 속도 및 반응성 만족도. 응답 수: 응답 7개.">
            <a:extLst>
              <a:ext uri="{FF2B5EF4-FFF2-40B4-BE49-F238E27FC236}">
                <a16:creationId xmlns:a16="http://schemas.microsoft.com/office/drawing/2014/main" id="{2443C8DA-2979-7040-5B6C-398303F4F9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015" y="3823793"/>
            <a:ext cx="8050585" cy="3827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양식 응답 차트. 질문 제목: 모바일 최적화(반응형) 만족도. 응답 수: 응답 7개.">
            <a:extLst>
              <a:ext uri="{FF2B5EF4-FFF2-40B4-BE49-F238E27FC236}">
                <a16:creationId xmlns:a16="http://schemas.microsoft.com/office/drawing/2014/main" id="{7A74FDB4-7232-93C9-7F4E-D654F14AC6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0215" y="3848100"/>
            <a:ext cx="8050585" cy="3827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3573206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2AD542-0D1D-EC51-DC26-A06132A4E3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844256A6-4EF6-CAA2-7EB3-5FD5556D80F0}"/>
              </a:ext>
            </a:extLst>
          </p:cNvPr>
          <p:cNvSpPr/>
          <p:nvPr/>
        </p:nvSpPr>
        <p:spPr>
          <a:xfrm flipV="1">
            <a:off x="1028700" y="0"/>
            <a:ext cx="4762" cy="10287000"/>
          </a:xfrm>
          <a:prstGeom prst="line">
            <a:avLst/>
          </a:prstGeom>
          <a:ln w="9525" cap="flat">
            <a:solidFill>
              <a:srgbClr val="29C3FF"/>
            </a:solidFill>
            <a:prstDash val="solid"/>
            <a:headEnd w="sm" len="sm"/>
            <a:tailEnd w="sm" len="sm"/>
          </a:ln>
        </p:spPr>
        <p:txBody>
          <a:bodyPr wrap="square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AutoShape 3">
            <a:extLst>
              <a:ext uri="{FF2B5EF4-FFF2-40B4-BE49-F238E27FC236}">
                <a16:creationId xmlns:a16="http://schemas.microsoft.com/office/drawing/2014/main" id="{FB98BDD7-141C-BA7A-7FB6-63EAEFB5F0D7}"/>
              </a:ext>
            </a:extLst>
          </p:cNvPr>
          <p:cNvSpPr/>
          <p:nvPr/>
        </p:nvSpPr>
        <p:spPr>
          <a:xfrm flipV="1">
            <a:off x="1086524" y="0"/>
            <a:ext cx="4762" cy="10287000"/>
          </a:xfrm>
          <a:prstGeom prst="line">
            <a:avLst/>
          </a:prstGeom>
          <a:ln w="9525" cap="flat">
            <a:solidFill>
              <a:srgbClr val="29C3FF"/>
            </a:solidFill>
            <a:prstDash val="solid"/>
            <a:headEnd w="sm" len="sm"/>
            <a:tailEnd w="sm" len="sm"/>
          </a:ln>
        </p:spPr>
        <p:txBody>
          <a:bodyPr wrap="square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4ACB3F5D-A2E0-9669-BD14-FE776ABF94E4}"/>
              </a:ext>
            </a:extLst>
          </p:cNvPr>
          <p:cNvSpPr txBox="1"/>
          <p:nvPr/>
        </p:nvSpPr>
        <p:spPr>
          <a:xfrm>
            <a:off x="2610270" y="419100"/>
            <a:ext cx="14834768" cy="1414683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12599"/>
              </a:lnSpc>
              <a:spcBef>
                <a:spcPct val="0"/>
              </a:spcBef>
              <a:defRPr/>
            </a:pPr>
            <a:r>
              <a:rPr lang="en-US" sz="7000" b="1" spc="-219" dirty="0">
                <a:solidFill>
                  <a:srgbClr val="29C3FF"/>
                </a:solidFill>
                <a:latin typeface="210 도시락"/>
                <a:ea typeface="210 도시락"/>
                <a:cs typeface="210 도시락"/>
                <a:sym typeface="210 도시락"/>
              </a:rPr>
              <a:t>03-5 </a:t>
            </a:r>
            <a:r>
              <a:rPr lang="ko-KR" altLang="en-US" sz="7000" b="1" spc="-219" dirty="0">
                <a:solidFill>
                  <a:srgbClr val="29C3FF"/>
                </a:solidFill>
                <a:latin typeface="210 도시락"/>
                <a:ea typeface="210 도시락"/>
                <a:cs typeface="210 도시락"/>
                <a:sym typeface="210 도시락"/>
              </a:rPr>
              <a:t>데이터 분석</a:t>
            </a:r>
            <a:endParaRPr lang="en-US" sz="7000" b="1" spc="-219" dirty="0">
              <a:solidFill>
                <a:srgbClr val="29C3FF"/>
              </a:solidFill>
              <a:latin typeface="210 도시락"/>
              <a:ea typeface="210 도시락"/>
              <a:cs typeface="210 도시락"/>
              <a:sym typeface="210 도시락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82D27986-0E9F-F0BB-A51C-8F58438F0A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6632167"/>
              </p:ext>
            </p:extLst>
          </p:nvPr>
        </p:nvGraphicFramePr>
        <p:xfrm>
          <a:off x="1828800" y="2324100"/>
          <a:ext cx="15344104" cy="693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91000">
                  <a:extLst>
                    <a:ext uri="{9D8B030D-6E8A-4147-A177-3AD203B41FA5}">
                      <a16:colId xmlns:a16="http://schemas.microsoft.com/office/drawing/2014/main" val="2101367325"/>
                    </a:ext>
                  </a:extLst>
                </a:gridCol>
                <a:gridCol w="11153104">
                  <a:extLst>
                    <a:ext uri="{9D8B030D-6E8A-4147-A177-3AD203B41FA5}">
                      <a16:colId xmlns:a16="http://schemas.microsoft.com/office/drawing/2014/main" val="2792416773"/>
                    </a:ext>
                  </a:extLst>
                </a:gridCol>
              </a:tblGrid>
              <a:tr h="16056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/>
                        <a:t>테스트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9C3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/>
                        <a:t>데이터 분석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9C3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4845991"/>
                  </a:ext>
                </a:extLst>
              </a:tr>
              <a:tr h="12844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로그인 후 마이페이지를 전문가 페이지로 전환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/>
                        <a:t>전체적으로 메뉴를 이동하지 못하거나 소요 시간이 지나치게 오래 걸리는 등의 문제는 거의 발생하지 않았다</a:t>
                      </a:r>
                      <a:r>
                        <a:rPr lang="en-US" altLang="ko-KR" dirty="0"/>
                        <a:t>.</a:t>
                      </a:r>
                    </a:p>
                    <a:p>
                      <a:pPr algn="l" latinLnBrk="1"/>
                      <a:r>
                        <a:rPr lang="ko-KR" altLang="en-US" dirty="0"/>
                        <a:t>페이지 속 컨텐츠들이 들어간 창의 크기와 전체 페이지의 크기 사이에 여유가 없어 답답하다는 분석이 많았다</a:t>
                      </a:r>
                      <a:r>
                        <a:rPr lang="en-US" altLang="ko-KR" dirty="0"/>
                        <a:t>.</a:t>
                      </a:r>
                    </a:p>
                    <a:p>
                      <a:pPr algn="l" latinLnBrk="1"/>
                      <a:r>
                        <a:rPr lang="ko-KR" altLang="en-US" dirty="0"/>
                        <a:t>전문가 전환에 성공하여도 전환이 되었는지 명확하게 알기 어려워 했다</a:t>
                      </a:r>
                      <a:r>
                        <a:rPr lang="en-US" altLang="ko-KR" dirty="0"/>
                        <a:t>.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2951443"/>
                  </a:ext>
                </a:extLst>
              </a:tr>
              <a:tr h="11740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‘</a:t>
                      </a:r>
                      <a:r>
                        <a:rPr lang="ko-KR" altLang="en-US" dirty="0"/>
                        <a:t>마임의 세계</a:t>
                      </a:r>
                      <a:r>
                        <a:rPr lang="en-US" altLang="ko-KR" dirty="0"/>
                        <a:t>’</a:t>
                      </a:r>
                      <a:r>
                        <a:rPr lang="ko-KR" altLang="en-US" dirty="0"/>
                        <a:t> 프로젝트에 참여한다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 latinLnBrk="1"/>
                      <a:r>
                        <a:rPr lang="ko-KR" altLang="en-US" dirty="0"/>
                        <a:t>전체적으로 메뉴를 이동하지 못하거나 소요 시간이 지나치게 오래 걸리는 등의 문제는 거의 발생하지 않았다</a:t>
                      </a:r>
                      <a:r>
                        <a:rPr lang="en-US" altLang="ko-KR" dirty="0"/>
                        <a:t>.</a:t>
                      </a:r>
                    </a:p>
                    <a:p>
                      <a:pPr algn="l" latinLnBrk="1"/>
                      <a:r>
                        <a:rPr lang="ko-KR" altLang="en-US" dirty="0"/>
                        <a:t>페이지 속 컨텐츠들이 들어간 창의 크기와 전체 페이지의 크기 사이에 여유가 없어 답답하다는 분석이 많았다</a:t>
                      </a:r>
                      <a:r>
                        <a:rPr lang="en-US" altLang="ko-KR" dirty="0"/>
                        <a:t>.</a:t>
                      </a:r>
                    </a:p>
                    <a:p>
                      <a:pPr algn="l" latinLnBrk="1"/>
                      <a:r>
                        <a:rPr lang="ko-KR" altLang="en-US" dirty="0"/>
                        <a:t>상단의 로고가 잘리는 현상이 있다</a:t>
                      </a:r>
                      <a:r>
                        <a:rPr lang="en-US" altLang="ko-KR" dirty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9069906"/>
                  </a:ext>
                </a:extLst>
              </a:tr>
              <a:tr h="12644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‘</a:t>
                      </a:r>
                      <a:r>
                        <a:rPr lang="ko-KR" altLang="en-US" dirty="0"/>
                        <a:t>백조의 호수</a:t>
                      </a:r>
                      <a:r>
                        <a:rPr lang="en-US" altLang="ko-KR" dirty="0"/>
                        <a:t>’</a:t>
                      </a:r>
                      <a:r>
                        <a:rPr lang="ko-KR" altLang="en-US" dirty="0"/>
                        <a:t> </a:t>
                      </a:r>
                      <a:r>
                        <a:rPr lang="ko-KR" altLang="en-US" dirty="0" err="1"/>
                        <a:t>펀딩</a:t>
                      </a:r>
                      <a:r>
                        <a:rPr lang="ko-KR" altLang="en-US" dirty="0"/>
                        <a:t> 페이지 들어가기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8559555"/>
                  </a:ext>
                </a:extLst>
              </a:tr>
              <a:tr h="16056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모바일로 접속하여 위의 </a:t>
                      </a:r>
                      <a:r>
                        <a:rPr lang="en-US" altLang="ko-KR" dirty="0"/>
                        <a:t>3</a:t>
                      </a:r>
                      <a:r>
                        <a:rPr lang="ko-KR" altLang="en-US" dirty="0"/>
                        <a:t>가지 테스트 재실행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/>
                        <a:t>반응형 처리에서 글씨가 겹치거나 메뉴가 사라져 다른 페이지로 이동하지 못하는 문제가 발생하였다</a:t>
                      </a:r>
                      <a:r>
                        <a:rPr lang="en-US" altLang="ko-KR" dirty="0"/>
                        <a:t>.</a:t>
                      </a:r>
                    </a:p>
                    <a:p>
                      <a:pPr algn="l" latinLnBrk="1"/>
                      <a:r>
                        <a:rPr lang="ko-KR" altLang="en-US" dirty="0"/>
                        <a:t>상세 내용을 보기가 어렵다</a:t>
                      </a:r>
                      <a:r>
                        <a:rPr lang="en-US" altLang="ko-KR" dirty="0"/>
                        <a:t>. </a:t>
                      </a:r>
                    </a:p>
                    <a:p>
                      <a:pPr algn="l" latinLnBrk="1"/>
                      <a:r>
                        <a:rPr lang="ko-KR" altLang="en-US" dirty="0"/>
                        <a:t>상단의 로고가 잘리는 현상이 있다</a:t>
                      </a:r>
                      <a:r>
                        <a:rPr lang="en-US" altLang="ko-KR" dirty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32353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07676876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1028700" y="0"/>
            <a:ext cx="4762" cy="10287000"/>
          </a:xfrm>
          <a:prstGeom prst="line">
            <a:avLst/>
          </a:prstGeom>
          <a:ln w="9525" cap="flat">
            <a:solidFill>
              <a:srgbClr val="29C3FF"/>
            </a:solidFill>
            <a:prstDash val="solid"/>
            <a:headEnd w="sm" len="sm"/>
            <a:tailEnd w="sm" len="sm"/>
          </a:ln>
        </p:spPr>
        <p:txBody>
          <a:bodyPr wrap="square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AutoShape 3"/>
          <p:cNvSpPr/>
          <p:nvPr/>
        </p:nvSpPr>
        <p:spPr>
          <a:xfrm flipV="1">
            <a:off x="1086524" y="0"/>
            <a:ext cx="4762" cy="10287000"/>
          </a:xfrm>
          <a:prstGeom prst="line">
            <a:avLst/>
          </a:prstGeom>
          <a:ln w="9525" cap="flat">
            <a:solidFill>
              <a:srgbClr val="29C3FF"/>
            </a:solidFill>
            <a:prstDash val="solid"/>
            <a:headEnd w="sm" len="sm"/>
            <a:tailEnd w="sm" len="sm"/>
          </a:ln>
        </p:spPr>
        <p:txBody>
          <a:bodyPr wrap="square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8" name="TextBox 8"/>
          <p:cNvSpPr txBox="1"/>
          <p:nvPr/>
        </p:nvSpPr>
        <p:spPr>
          <a:xfrm>
            <a:off x="2610270" y="419100"/>
            <a:ext cx="12472568" cy="1440138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12599"/>
              </a:lnSpc>
              <a:spcBef>
                <a:spcPct val="0"/>
              </a:spcBef>
              <a:defRPr/>
            </a:pPr>
            <a:r>
              <a:rPr lang="en-US" sz="7000" b="1" spc="-219" dirty="0">
                <a:solidFill>
                  <a:srgbClr val="29C3FF"/>
                </a:solidFill>
                <a:latin typeface="210 도시락"/>
                <a:ea typeface="210 도시락"/>
                <a:cs typeface="210 도시락"/>
                <a:sym typeface="210 도시락"/>
              </a:rPr>
              <a:t>03-6 </a:t>
            </a:r>
            <a:r>
              <a:rPr lang="ko-KR" altLang="en-US" sz="7000" b="1" spc="-219" dirty="0">
                <a:solidFill>
                  <a:srgbClr val="29C3FF"/>
                </a:solidFill>
                <a:latin typeface="210 도시락"/>
                <a:ea typeface="210 도시락"/>
                <a:cs typeface="210 도시락"/>
                <a:sym typeface="210 도시락"/>
              </a:rPr>
              <a:t>진행 결과</a:t>
            </a:r>
            <a:endParaRPr lang="en-US" sz="7000" b="1" spc="-219" dirty="0">
              <a:solidFill>
                <a:srgbClr val="29C3FF"/>
              </a:solidFill>
              <a:latin typeface="210 도시락"/>
              <a:ea typeface="210 도시락"/>
              <a:cs typeface="210 도시락"/>
              <a:sym typeface="210 도시락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F5E84F5D-D75B-A1D4-43E1-FE2D809AC6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5599140"/>
              </p:ext>
            </p:extLst>
          </p:nvPr>
        </p:nvGraphicFramePr>
        <p:xfrm>
          <a:off x="2986088" y="2692400"/>
          <a:ext cx="13396910" cy="64135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79382">
                  <a:extLst>
                    <a:ext uri="{9D8B030D-6E8A-4147-A177-3AD203B41FA5}">
                      <a16:colId xmlns:a16="http://schemas.microsoft.com/office/drawing/2014/main" val="1476453215"/>
                    </a:ext>
                  </a:extLst>
                </a:gridCol>
                <a:gridCol w="2679382">
                  <a:extLst>
                    <a:ext uri="{9D8B030D-6E8A-4147-A177-3AD203B41FA5}">
                      <a16:colId xmlns:a16="http://schemas.microsoft.com/office/drawing/2014/main" val="4231428293"/>
                    </a:ext>
                  </a:extLst>
                </a:gridCol>
                <a:gridCol w="2679382">
                  <a:extLst>
                    <a:ext uri="{9D8B030D-6E8A-4147-A177-3AD203B41FA5}">
                      <a16:colId xmlns:a16="http://schemas.microsoft.com/office/drawing/2014/main" val="2334624969"/>
                    </a:ext>
                  </a:extLst>
                </a:gridCol>
                <a:gridCol w="2679382">
                  <a:extLst>
                    <a:ext uri="{9D8B030D-6E8A-4147-A177-3AD203B41FA5}">
                      <a16:colId xmlns:a16="http://schemas.microsoft.com/office/drawing/2014/main" val="2288651971"/>
                    </a:ext>
                  </a:extLst>
                </a:gridCol>
                <a:gridCol w="2679382">
                  <a:extLst>
                    <a:ext uri="{9D8B030D-6E8A-4147-A177-3AD203B41FA5}">
                      <a16:colId xmlns:a16="http://schemas.microsoft.com/office/drawing/2014/main" val="704550613"/>
                    </a:ext>
                  </a:extLst>
                </a:gridCol>
              </a:tblGrid>
              <a:tr h="12827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/>
                        <a:t>테스트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9C3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/>
                        <a:t>전</a:t>
                      </a:r>
                      <a:r>
                        <a:rPr lang="en-US" altLang="ko-KR" sz="2800" dirty="0"/>
                        <a:t>00</a:t>
                      </a:r>
                      <a:endParaRPr lang="ko-KR" altLang="en-US" sz="2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9C3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/>
                        <a:t>김</a:t>
                      </a:r>
                      <a:r>
                        <a:rPr lang="en-US" altLang="ko-KR" sz="2800" dirty="0"/>
                        <a:t>00</a:t>
                      </a:r>
                      <a:endParaRPr lang="ko-KR" altLang="en-US" sz="2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9C3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/>
                        <a:t>서</a:t>
                      </a:r>
                      <a:r>
                        <a:rPr lang="en-US" altLang="ko-KR" sz="2800" dirty="0"/>
                        <a:t>00</a:t>
                      </a:r>
                      <a:endParaRPr lang="ko-KR" altLang="en-US" sz="2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9C3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/>
                        <a:t>심</a:t>
                      </a:r>
                      <a:r>
                        <a:rPr lang="en-US" altLang="ko-KR" sz="2800" dirty="0"/>
                        <a:t>00</a:t>
                      </a:r>
                      <a:endParaRPr lang="ko-KR" altLang="en-US" sz="2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9C3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0868361"/>
                  </a:ext>
                </a:extLst>
              </a:tr>
              <a:tr h="12827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로그인 후 마이페이지를 전문가 페이지로 전환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/>
                        <a:t>마이페이지의 아이콘과 글자의 정렬이 맞지 않다</a:t>
                      </a:r>
                      <a:r>
                        <a:rPr lang="en-US" altLang="ko-KR" dirty="0"/>
                        <a:t>.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모바일 환경에서 이용 시 다른 페이지로 이동 불가</a:t>
                      </a:r>
                      <a:endParaRPr lang="en-US" altLang="ko-KR" sz="1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en-US" altLang="ko-KR" sz="1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0662084"/>
                  </a:ext>
                </a:extLst>
              </a:tr>
              <a:tr h="12827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‘</a:t>
                      </a:r>
                      <a:r>
                        <a:rPr lang="ko-KR" altLang="en-US" dirty="0"/>
                        <a:t>마임의 세계</a:t>
                      </a:r>
                      <a:r>
                        <a:rPr lang="en-US" altLang="ko-KR" dirty="0"/>
                        <a:t>’</a:t>
                      </a:r>
                      <a:r>
                        <a:rPr lang="ko-KR" altLang="en-US" dirty="0"/>
                        <a:t> 프로젝트에 참여한다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/>
                        <a:t>전체 화면 페이지와 요소 사이에 여유 필요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화면이 일정 이상 줄어들면 상세내용 보기가 힘들다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/>
                        <a:t>카드 이미지들 크기 확장</a:t>
                      </a:r>
                      <a:endParaRPr lang="en-US" altLang="ko-KR" dirty="0"/>
                    </a:p>
                    <a:p>
                      <a:pPr algn="l" latinLnBrk="1"/>
                      <a:r>
                        <a:rPr lang="ko-KR" altLang="en-US" dirty="0"/>
                        <a:t>모바일 환경에서 이용 시 화면 잘림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8974597"/>
                  </a:ext>
                </a:extLst>
              </a:tr>
              <a:tr h="12827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‘</a:t>
                      </a:r>
                      <a:r>
                        <a:rPr lang="ko-KR" altLang="en-US" dirty="0"/>
                        <a:t>백조의 호수</a:t>
                      </a:r>
                      <a:r>
                        <a:rPr lang="en-US" altLang="ko-KR" dirty="0"/>
                        <a:t>’</a:t>
                      </a:r>
                      <a:r>
                        <a:rPr lang="ko-KR" altLang="en-US" dirty="0"/>
                        <a:t> </a:t>
                      </a:r>
                      <a:r>
                        <a:rPr lang="ko-KR" altLang="en-US" dirty="0" err="1"/>
                        <a:t>펀딩</a:t>
                      </a:r>
                      <a:r>
                        <a:rPr lang="ko-KR" altLang="en-US" dirty="0"/>
                        <a:t> 페이지 들어가기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전체 화면 페이지와 요소 사이에 여유 필요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/>
                        <a:t>상단의 로고가 잘린다</a:t>
                      </a:r>
                      <a:r>
                        <a:rPr lang="en-US" altLang="ko-KR" dirty="0"/>
                        <a:t>.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/>
                        <a:t>카드 이미지들 크기 확장</a:t>
                      </a:r>
                      <a:endParaRPr lang="en-US" altLang="ko-KR" dirty="0"/>
                    </a:p>
                    <a:p>
                      <a:pPr algn="l" latinLnBrk="1"/>
                      <a:r>
                        <a:rPr lang="ko-KR" altLang="en-US" dirty="0"/>
                        <a:t>모바일 환경에서 이용 시 화면 잘림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846745"/>
                  </a:ext>
                </a:extLst>
              </a:tr>
              <a:tr h="12827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소요시간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10</a:t>
                      </a:r>
                      <a:r>
                        <a:rPr lang="ko-KR" altLang="en-US" dirty="0"/>
                        <a:t>초 이상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</a:t>
                      </a:r>
                      <a:r>
                        <a:rPr lang="ko-KR" altLang="en-US" dirty="0"/>
                        <a:t>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10</a:t>
                      </a:r>
                      <a:r>
                        <a:rPr lang="ko-KR" altLang="en-US" dirty="0"/>
                        <a:t>초 이상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10</a:t>
                      </a:r>
                      <a:r>
                        <a:rPr lang="ko-KR" altLang="en-US" dirty="0"/>
                        <a:t>초 이상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3363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7569045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0" name="표 56">
            <a:extLst>
              <a:ext uri="{FF2B5EF4-FFF2-40B4-BE49-F238E27FC236}">
                <a16:creationId xmlns:a16="http://schemas.microsoft.com/office/drawing/2014/main" id="{FD519DA2-52D1-4E26-8638-FCAAC9DB2B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915497"/>
              </p:ext>
            </p:extLst>
          </p:nvPr>
        </p:nvGraphicFramePr>
        <p:xfrm>
          <a:off x="9296400" y="3314700"/>
          <a:ext cx="4006555" cy="67826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06555">
                  <a:extLst>
                    <a:ext uri="{9D8B030D-6E8A-4147-A177-3AD203B41FA5}">
                      <a16:colId xmlns:a16="http://schemas.microsoft.com/office/drawing/2014/main" val="3593130846"/>
                    </a:ext>
                  </a:extLst>
                </a:gridCol>
              </a:tblGrid>
              <a:tr h="847829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9C3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6315659"/>
                  </a:ext>
                </a:extLst>
              </a:tr>
              <a:tr h="847829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9111155"/>
                  </a:ext>
                </a:extLst>
              </a:tr>
              <a:tr h="847829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3768569"/>
                  </a:ext>
                </a:extLst>
              </a:tr>
              <a:tr h="847829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8782132"/>
                  </a:ext>
                </a:extLst>
              </a:tr>
              <a:tr h="847829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7594978"/>
                  </a:ext>
                </a:extLst>
              </a:tr>
              <a:tr h="847829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5734238"/>
                  </a:ext>
                </a:extLst>
              </a:tr>
              <a:tr h="847829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4123020"/>
                  </a:ext>
                </a:extLst>
              </a:tr>
              <a:tr h="847829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7367589"/>
                  </a:ext>
                </a:extLst>
              </a:tr>
            </a:tbl>
          </a:graphicData>
        </a:graphic>
      </p:graphicFrame>
      <p:graphicFrame>
        <p:nvGraphicFramePr>
          <p:cNvPr id="61" name="표 56">
            <a:extLst>
              <a:ext uri="{FF2B5EF4-FFF2-40B4-BE49-F238E27FC236}">
                <a16:creationId xmlns:a16="http://schemas.microsoft.com/office/drawing/2014/main" id="{648C10D0-2431-49AF-A69C-DB8A886ECC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1770113"/>
              </p:ext>
            </p:extLst>
          </p:nvPr>
        </p:nvGraphicFramePr>
        <p:xfrm>
          <a:off x="13487400" y="3314700"/>
          <a:ext cx="4006555" cy="8478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06555">
                  <a:extLst>
                    <a:ext uri="{9D8B030D-6E8A-4147-A177-3AD203B41FA5}">
                      <a16:colId xmlns:a16="http://schemas.microsoft.com/office/drawing/2014/main" val="3593130846"/>
                    </a:ext>
                  </a:extLst>
                </a:gridCol>
              </a:tblGrid>
              <a:tr h="847829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9C3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6315659"/>
                  </a:ext>
                </a:extLst>
              </a:tr>
            </a:tbl>
          </a:graphicData>
        </a:graphic>
      </p:graphicFrame>
      <p:graphicFrame>
        <p:nvGraphicFramePr>
          <p:cNvPr id="62" name="표 56">
            <a:extLst>
              <a:ext uri="{FF2B5EF4-FFF2-40B4-BE49-F238E27FC236}">
                <a16:creationId xmlns:a16="http://schemas.microsoft.com/office/drawing/2014/main" id="{616D202B-CC53-4B45-8F62-DBCAD11BDF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9934322"/>
              </p:ext>
            </p:extLst>
          </p:nvPr>
        </p:nvGraphicFramePr>
        <p:xfrm>
          <a:off x="914400" y="3314700"/>
          <a:ext cx="4006555" cy="16956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06555">
                  <a:extLst>
                    <a:ext uri="{9D8B030D-6E8A-4147-A177-3AD203B41FA5}">
                      <a16:colId xmlns:a16="http://schemas.microsoft.com/office/drawing/2014/main" val="3593130846"/>
                    </a:ext>
                  </a:extLst>
                </a:gridCol>
              </a:tblGrid>
              <a:tr h="847829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9C3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6315659"/>
                  </a:ext>
                </a:extLst>
              </a:tr>
              <a:tr h="847829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9111155"/>
                  </a:ext>
                </a:extLst>
              </a:tr>
            </a:tbl>
          </a:graphicData>
        </a:graphic>
      </p:graphicFrame>
      <p:graphicFrame>
        <p:nvGraphicFramePr>
          <p:cNvPr id="56" name="표 56">
            <a:extLst>
              <a:ext uri="{FF2B5EF4-FFF2-40B4-BE49-F238E27FC236}">
                <a16:creationId xmlns:a16="http://schemas.microsoft.com/office/drawing/2014/main" id="{0B048A2C-E8EF-4522-B36D-E8A7DCD6E2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3568249"/>
              </p:ext>
            </p:extLst>
          </p:nvPr>
        </p:nvGraphicFramePr>
        <p:xfrm>
          <a:off x="5105400" y="3314700"/>
          <a:ext cx="4006555" cy="42391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06555">
                  <a:extLst>
                    <a:ext uri="{9D8B030D-6E8A-4147-A177-3AD203B41FA5}">
                      <a16:colId xmlns:a16="http://schemas.microsoft.com/office/drawing/2014/main" val="3593130846"/>
                    </a:ext>
                  </a:extLst>
                </a:gridCol>
              </a:tblGrid>
              <a:tr h="847829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9C3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6315659"/>
                  </a:ext>
                </a:extLst>
              </a:tr>
              <a:tr h="847829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9111155"/>
                  </a:ext>
                </a:extLst>
              </a:tr>
              <a:tr h="847829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3768569"/>
                  </a:ext>
                </a:extLst>
              </a:tr>
              <a:tr h="847829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8782132"/>
                  </a:ext>
                </a:extLst>
              </a:tr>
              <a:tr h="847829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848681"/>
                  </a:ext>
                </a:extLst>
              </a:tr>
            </a:tbl>
          </a:graphicData>
        </a:graphic>
      </p:graphicFrame>
      <p:sp>
        <p:nvSpPr>
          <p:cNvPr id="32" name="TextBox 5">
            <a:extLst>
              <a:ext uri="{FF2B5EF4-FFF2-40B4-BE49-F238E27FC236}">
                <a16:creationId xmlns:a16="http://schemas.microsoft.com/office/drawing/2014/main" id="{D47B8782-DFC9-4791-B00C-440D0670C1E9}"/>
              </a:ext>
            </a:extLst>
          </p:cNvPr>
          <p:cNvSpPr txBox="1"/>
          <p:nvPr/>
        </p:nvSpPr>
        <p:spPr>
          <a:xfrm>
            <a:off x="1011096" y="4094987"/>
            <a:ext cx="3103704" cy="745332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6840"/>
              </a:lnSpc>
              <a:defRPr/>
            </a:pPr>
            <a:r>
              <a:rPr lang="en-US" altLang="ko-KR" sz="2800" spc="-60" dirty="0">
                <a:solidFill>
                  <a:srgbClr val="000000"/>
                </a:solidFill>
                <a:latin typeface="+mn-ea"/>
                <a:cs typeface="Canva Sans"/>
                <a:sym typeface="Canva Sans"/>
              </a:rPr>
              <a:t>01-1 </a:t>
            </a:r>
            <a:r>
              <a:rPr lang="ko-KR" altLang="en-US" sz="2800" spc="-60" dirty="0">
                <a:solidFill>
                  <a:srgbClr val="000000"/>
                </a:solidFill>
                <a:latin typeface="+mn-ea"/>
                <a:cs typeface="Canva Sans"/>
                <a:sym typeface="Canva Sans"/>
              </a:rPr>
              <a:t>개발배경</a:t>
            </a:r>
            <a:endParaRPr lang="en-US" altLang="ko-KR" sz="2800" spc="-60" dirty="0">
              <a:solidFill>
                <a:srgbClr val="000000"/>
              </a:solidFill>
              <a:latin typeface="+mn-ea"/>
              <a:cs typeface="Canva Sans"/>
              <a:sym typeface="Canva Sans"/>
            </a:endParaRPr>
          </a:p>
        </p:txBody>
      </p:sp>
      <p:sp>
        <p:nvSpPr>
          <p:cNvPr id="36" name="TextBox 5">
            <a:extLst>
              <a:ext uri="{FF2B5EF4-FFF2-40B4-BE49-F238E27FC236}">
                <a16:creationId xmlns:a16="http://schemas.microsoft.com/office/drawing/2014/main" id="{2C6EBD45-DB99-4CBC-87E7-B07981C03CA8}"/>
              </a:ext>
            </a:extLst>
          </p:cNvPr>
          <p:cNvSpPr txBox="1"/>
          <p:nvPr/>
        </p:nvSpPr>
        <p:spPr>
          <a:xfrm>
            <a:off x="5181600" y="4094987"/>
            <a:ext cx="3474058" cy="745332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6840"/>
              </a:lnSpc>
              <a:defRPr/>
            </a:pPr>
            <a:r>
              <a:rPr lang="en-US" altLang="ko-KR" sz="2800" spc="-60" dirty="0">
                <a:solidFill>
                  <a:srgbClr val="000000"/>
                </a:solidFill>
                <a:latin typeface="+mn-ea"/>
                <a:cs typeface="Canva Sans"/>
                <a:sym typeface="Canva Sans"/>
              </a:rPr>
              <a:t>02-1 </a:t>
            </a:r>
            <a:r>
              <a:rPr lang="ko-KR" altLang="en-US" sz="2800" spc="-60" dirty="0">
                <a:solidFill>
                  <a:srgbClr val="000000"/>
                </a:solidFill>
                <a:latin typeface="+mn-ea"/>
                <a:cs typeface="Canva Sans"/>
                <a:sym typeface="Canva Sans"/>
              </a:rPr>
              <a:t>목표와 기대효과</a:t>
            </a:r>
            <a:endParaRPr lang="en-US" altLang="ko-KR" sz="2800" spc="-60" dirty="0">
              <a:solidFill>
                <a:srgbClr val="000000"/>
              </a:solidFill>
              <a:latin typeface="+mn-ea"/>
              <a:cs typeface="Canva Sans"/>
              <a:sym typeface="Canva Sans"/>
            </a:endParaRPr>
          </a:p>
        </p:txBody>
      </p:sp>
      <p:sp>
        <p:nvSpPr>
          <p:cNvPr id="37" name="TextBox 5">
            <a:extLst>
              <a:ext uri="{FF2B5EF4-FFF2-40B4-BE49-F238E27FC236}">
                <a16:creationId xmlns:a16="http://schemas.microsoft.com/office/drawing/2014/main" id="{D5AC7F06-94B1-42B6-841E-CA79DFE462A2}"/>
              </a:ext>
            </a:extLst>
          </p:cNvPr>
          <p:cNvSpPr txBox="1"/>
          <p:nvPr/>
        </p:nvSpPr>
        <p:spPr>
          <a:xfrm>
            <a:off x="5181600" y="4901746"/>
            <a:ext cx="3103704" cy="745332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6840"/>
              </a:lnSpc>
              <a:defRPr/>
            </a:pPr>
            <a:r>
              <a:rPr lang="en-US" altLang="ko-KR" sz="2800" spc="-60" dirty="0">
                <a:solidFill>
                  <a:srgbClr val="000000"/>
                </a:solidFill>
                <a:latin typeface="+mn-ea"/>
                <a:cs typeface="Canva Sans"/>
                <a:sym typeface="Canva Sans"/>
              </a:rPr>
              <a:t>02-2 </a:t>
            </a:r>
            <a:r>
              <a:rPr lang="ko-KR" altLang="en-US" sz="2800" spc="-60" dirty="0">
                <a:solidFill>
                  <a:srgbClr val="000000"/>
                </a:solidFill>
                <a:latin typeface="+mn-ea"/>
                <a:cs typeface="Canva Sans"/>
                <a:sym typeface="Canva Sans"/>
              </a:rPr>
              <a:t>테스트 계획</a:t>
            </a:r>
            <a:endParaRPr lang="en-US" altLang="ko-KR" sz="2800" spc="-60" dirty="0">
              <a:solidFill>
                <a:srgbClr val="000000"/>
              </a:solidFill>
              <a:latin typeface="+mn-ea"/>
              <a:cs typeface="Canva Sans"/>
              <a:sym typeface="Canva Sans"/>
            </a:endParaRPr>
          </a:p>
        </p:txBody>
      </p:sp>
      <p:sp>
        <p:nvSpPr>
          <p:cNvPr id="38" name="TextBox 5">
            <a:extLst>
              <a:ext uri="{FF2B5EF4-FFF2-40B4-BE49-F238E27FC236}">
                <a16:creationId xmlns:a16="http://schemas.microsoft.com/office/drawing/2014/main" id="{BDF03EEF-F7AE-4EC6-B1B3-B72EDB240DF0}"/>
              </a:ext>
            </a:extLst>
          </p:cNvPr>
          <p:cNvSpPr txBox="1"/>
          <p:nvPr/>
        </p:nvSpPr>
        <p:spPr>
          <a:xfrm>
            <a:off x="5181600" y="5769768"/>
            <a:ext cx="4114800" cy="732316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6840"/>
              </a:lnSpc>
              <a:defRPr/>
            </a:pPr>
            <a:r>
              <a:rPr lang="en-US" altLang="ko-KR" sz="2800" spc="-60" dirty="0">
                <a:solidFill>
                  <a:srgbClr val="000000"/>
                </a:solidFill>
                <a:latin typeface="+mn-ea"/>
                <a:cs typeface="Canva Sans"/>
                <a:sym typeface="Canva Sans"/>
              </a:rPr>
              <a:t>02-3 </a:t>
            </a:r>
            <a:r>
              <a:rPr lang="ko-KR" altLang="en-US" sz="2800" spc="-60" dirty="0">
                <a:solidFill>
                  <a:srgbClr val="000000"/>
                </a:solidFill>
                <a:latin typeface="+mn-ea"/>
                <a:cs typeface="Canva Sans"/>
                <a:sym typeface="Canva Sans"/>
              </a:rPr>
              <a:t>테스트 및 평가사항</a:t>
            </a:r>
            <a:endParaRPr lang="en-US" altLang="ko-KR" sz="2800" spc="-60" dirty="0">
              <a:solidFill>
                <a:srgbClr val="000000"/>
              </a:solidFill>
              <a:latin typeface="+mn-ea"/>
              <a:cs typeface="Canva Sans"/>
              <a:sym typeface="Canva Sans"/>
            </a:endParaRPr>
          </a:p>
        </p:txBody>
      </p:sp>
      <p:sp>
        <p:nvSpPr>
          <p:cNvPr id="40" name="TextBox 5">
            <a:extLst>
              <a:ext uri="{FF2B5EF4-FFF2-40B4-BE49-F238E27FC236}">
                <a16:creationId xmlns:a16="http://schemas.microsoft.com/office/drawing/2014/main" id="{6BEFB5E5-CD1C-4244-BAB9-F4294870A982}"/>
              </a:ext>
            </a:extLst>
          </p:cNvPr>
          <p:cNvSpPr txBox="1"/>
          <p:nvPr/>
        </p:nvSpPr>
        <p:spPr>
          <a:xfrm>
            <a:off x="9448800" y="4094987"/>
            <a:ext cx="4083377" cy="745332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6840"/>
              </a:lnSpc>
              <a:defRPr/>
            </a:pPr>
            <a:r>
              <a:rPr lang="en-US" altLang="ko-KR" sz="2800" spc="-60" dirty="0">
                <a:solidFill>
                  <a:srgbClr val="000000"/>
                </a:solidFill>
                <a:latin typeface="+mn-ea"/>
                <a:cs typeface="Canva Sans"/>
                <a:sym typeface="Canva Sans"/>
              </a:rPr>
              <a:t>03-1 </a:t>
            </a:r>
            <a:r>
              <a:rPr lang="ko-KR" altLang="en-US" sz="2800" spc="-60" dirty="0">
                <a:solidFill>
                  <a:srgbClr val="000000"/>
                </a:solidFill>
                <a:latin typeface="+mn-ea"/>
                <a:cs typeface="Canva Sans"/>
                <a:sym typeface="Canva Sans"/>
              </a:rPr>
              <a:t>수행방법 및 절차</a:t>
            </a:r>
            <a:endParaRPr lang="en-US" altLang="ko-KR" sz="2800" spc="-60" dirty="0">
              <a:solidFill>
                <a:srgbClr val="000000"/>
              </a:solidFill>
              <a:latin typeface="+mn-ea"/>
              <a:cs typeface="Canva Sans"/>
              <a:sym typeface="Canva Sans"/>
            </a:endParaRPr>
          </a:p>
        </p:txBody>
      </p:sp>
      <p:sp>
        <p:nvSpPr>
          <p:cNvPr id="41" name="TextBox 5">
            <a:extLst>
              <a:ext uri="{FF2B5EF4-FFF2-40B4-BE49-F238E27FC236}">
                <a16:creationId xmlns:a16="http://schemas.microsoft.com/office/drawing/2014/main" id="{B2E98731-CB69-46A5-8A21-8DBEC4475A41}"/>
              </a:ext>
            </a:extLst>
          </p:cNvPr>
          <p:cNvSpPr txBox="1"/>
          <p:nvPr/>
        </p:nvSpPr>
        <p:spPr>
          <a:xfrm>
            <a:off x="9448799" y="4901746"/>
            <a:ext cx="3091649" cy="745332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6840"/>
              </a:lnSpc>
              <a:defRPr/>
            </a:pPr>
            <a:r>
              <a:rPr lang="en-US" altLang="ko-KR" sz="2800" spc="-60" dirty="0">
                <a:solidFill>
                  <a:srgbClr val="000000"/>
                </a:solidFill>
                <a:latin typeface="+mn-ea"/>
                <a:cs typeface="Canva Sans"/>
                <a:sym typeface="Canva Sans"/>
              </a:rPr>
              <a:t>03-2 </a:t>
            </a:r>
            <a:r>
              <a:rPr lang="ko-KR" altLang="en-US" sz="2800" spc="-60" dirty="0">
                <a:solidFill>
                  <a:srgbClr val="000000"/>
                </a:solidFill>
                <a:latin typeface="+mn-ea"/>
                <a:cs typeface="Canva Sans"/>
                <a:sym typeface="Canva Sans"/>
              </a:rPr>
              <a:t>평가 항목</a:t>
            </a:r>
            <a:endParaRPr lang="en-US" altLang="ko-KR" sz="2800" spc="-60" dirty="0">
              <a:solidFill>
                <a:srgbClr val="000000"/>
              </a:solidFill>
              <a:latin typeface="+mn-ea"/>
              <a:cs typeface="Canva Sans"/>
              <a:sym typeface="Canva Sans"/>
            </a:endParaRPr>
          </a:p>
        </p:txBody>
      </p:sp>
      <p:sp>
        <p:nvSpPr>
          <p:cNvPr id="42" name="TextBox 5">
            <a:extLst>
              <a:ext uri="{FF2B5EF4-FFF2-40B4-BE49-F238E27FC236}">
                <a16:creationId xmlns:a16="http://schemas.microsoft.com/office/drawing/2014/main" id="{E677DEFC-1E24-4715-BA64-08AA251465AE}"/>
              </a:ext>
            </a:extLst>
          </p:cNvPr>
          <p:cNvSpPr txBox="1"/>
          <p:nvPr/>
        </p:nvSpPr>
        <p:spPr>
          <a:xfrm>
            <a:off x="9448800" y="5782794"/>
            <a:ext cx="4006554" cy="732316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6840"/>
              </a:lnSpc>
              <a:defRPr/>
            </a:pPr>
            <a:r>
              <a:rPr lang="en-US" altLang="ko-KR" sz="2800" spc="-60" dirty="0">
                <a:solidFill>
                  <a:srgbClr val="000000"/>
                </a:solidFill>
                <a:latin typeface="+mn-ea"/>
                <a:cs typeface="Canva Sans"/>
                <a:sym typeface="Canva Sans"/>
              </a:rPr>
              <a:t>03-3 </a:t>
            </a:r>
            <a:r>
              <a:rPr lang="ko-KR" altLang="en-US" sz="2800" spc="-60" dirty="0">
                <a:solidFill>
                  <a:srgbClr val="000000"/>
                </a:solidFill>
                <a:latin typeface="+mn-ea"/>
                <a:cs typeface="Canva Sans"/>
                <a:sym typeface="Canva Sans"/>
              </a:rPr>
              <a:t>시나리오 항목</a:t>
            </a:r>
            <a:endParaRPr lang="en-US" altLang="ko-KR" sz="2800" spc="-60" dirty="0">
              <a:solidFill>
                <a:srgbClr val="000000"/>
              </a:solidFill>
              <a:latin typeface="+mn-ea"/>
              <a:cs typeface="Canva Sans"/>
              <a:sym typeface="Canva Sans"/>
            </a:endParaRPr>
          </a:p>
        </p:txBody>
      </p:sp>
      <p:sp>
        <p:nvSpPr>
          <p:cNvPr id="48" name="TextBox 5">
            <a:extLst>
              <a:ext uri="{FF2B5EF4-FFF2-40B4-BE49-F238E27FC236}">
                <a16:creationId xmlns:a16="http://schemas.microsoft.com/office/drawing/2014/main" id="{D065A728-8487-4444-B47A-45B7B26B2898}"/>
              </a:ext>
            </a:extLst>
          </p:cNvPr>
          <p:cNvSpPr txBox="1"/>
          <p:nvPr/>
        </p:nvSpPr>
        <p:spPr>
          <a:xfrm>
            <a:off x="9448799" y="6639623"/>
            <a:ext cx="4006556" cy="745332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6840"/>
              </a:lnSpc>
              <a:defRPr/>
            </a:pPr>
            <a:r>
              <a:rPr lang="en-US" altLang="ko-KR" sz="2800" spc="-60" dirty="0">
                <a:solidFill>
                  <a:srgbClr val="000000"/>
                </a:solidFill>
                <a:latin typeface="+mn-ea"/>
                <a:cs typeface="Canva Sans"/>
                <a:sym typeface="Canva Sans"/>
              </a:rPr>
              <a:t>03-4 </a:t>
            </a:r>
            <a:r>
              <a:rPr lang="ko-KR" altLang="en-US" sz="2800" spc="-60" dirty="0">
                <a:solidFill>
                  <a:srgbClr val="000000"/>
                </a:solidFill>
                <a:latin typeface="+mn-ea"/>
                <a:cs typeface="Canva Sans"/>
                <a:sym typeface="Canva Sans"/>
              </a:rPr>
              <a:t>만족도 조사</a:t>
            </a:r>
            <a:endParaRPr lang="en-US" altLang="ko-KR" sz="2800" spc="-60" dirty="0">
              <a:solidFill>
                <a:srgbClr val="000000"/>
              </a:solidFill>
              <a:latin typeface="+mn-ea"/>
              <a:cs typeface="Canva Sans"/>
              <a:sym typeface="Canva Sans"/>
            </a:endParaRPr>
          </a:p>
        </p:txBody>
      </p:sp>
      <p:sp>
        <p:nvSpPr>
          <p:cNvPr id="50" name="TextBox 5">
            <a:extLst>
              <a:ext uri="{FF2B5EF4-FFF2-40B4-BE49-F238E27FC236}">
                <a16:creationId xmlns:a16="http://schemas.microsoft.com/office/drawing/2014/main" id="{6D134DBF-F4D7-43F4-9006-AE0727B4776F}"/>
              </a:ext>
            </a:extLst>
          </p:cNvPr>
          <p:cNvSpPr txBox="1"/>
          <p:nvPr/>
        </p:nvSpPr>
        <p:spPr>
          <a:xfrm>
            <a:off x="9448799" y="7480931"/>
            <a:ext cx="3091649" cy="745332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6840"/>
              </a:lnSpc>
              <a:defRPr/>
            </a:pPr>
            <a:r>
              <a:rPr lang="en-US" altLang="ko-KR" sz="2800" spc="-60" dirty="0">
                <a:solidFill>
                  <a:srgbClr val="000000"/>
                </a:solidFill>
                <a:latin typeface="+mn-ea"/>
                <a:cs typeface="Canva Sans"/>
                <a:sym typeface="Canva Sans"/>
              </a:rPr>
              <a:t>03-5 </a:t>
            </a:r>
            <a:r>
              <a:rPr lang="ko-KR" altLang="en-US" sz="2800" spc="-60" dirty="0">
                <a:solidFill>
                  <a:srgbClr val="000000"/>
                </a:solidFill>
                <a:latin typeface="+mn-ea"/>
                <a:cs typeface="Canva Sans"/>
                <a:sym typeface="Canva Sans"/>
              </a:rPr>
              <a:t>데이터 분석</a:t>
            </a:r>
            <a:endParaRPr lang="en-US" altLang="ko-KR" sz="2800" spc="-60" dirty="0">
              <a:solidFill>
                <a:srgbClr val="000000"/>
              </a:solidFill>
              <a:latin typeface="+mn-ea"/>
              <a:cs typeface="Canva Sans"/>
              <a:sym typeface="Canva Sans"/>
            </a:endParaRPr>
          </a:p>
        </p:txBody>
      </p:sp>
      <p:sp>
        <p:nvSpPr>
          <p:cNvPr id="52" name="TextBox 5">
            <a:extLst>
              <a:ext uri="{FF2B5EF4-FFF2-40B4-BE49-F238E27FC236}">
                <a16:creationId xmlns:a16="http://schemas.microsoft.com/office/drawing/2014/main" id="{13BAB0A6-8FCF-4FBD-B1B7-524E695F9BDE}"/>
              </a:ext>
            </a:extLst>
          </p:cNvPr>
          <p:cNvSpPr txBox="1"/>
          <p:nvPr/>
        </p:nvSpPr>
        <p:spPr>
          <a:xfrm>
            <a:off x="9448800" y="8337473"/>
            <a:ext cx="4099299" cy="745332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6840"/>
              </a:lnSpc>
              <a:defRPr/>
            </a:pPr>
            <a:r>
              <a:rPr lang="en-US" altLang="ko-KR" sz="2800" spc="-60" dirty="0">
                <a:solidFill>
                  <a:srgbClr val="000000"/>
                </a:solidFill>
                <a:latin typeface="+mn-ea"/>
                <a:cs typeface="Canva Sans"/>
                <a:sym typeface="Canva Sans"/>
              </a:rPr>
              <a:t>03-6 </a:t>
            </a:r>
            <a:r>
              <a:rPr lang="ko-KR" altLang="en-US" sz="2800" spc="-60" dirty="0">
                <a:solidFill>
                  <a:srgbClr val="000000"/>
                </a:solidFill>
                <a:latin typeface="+mn-ea"/>
                <a:cs typeface="Canva Sans"/>
                <a:sym typeface="Canva Sans"/>
              </a:rPr>
              <a:t>진행 결과</a:t>
            </a:r>
            <a:endParaRPr lang="en-US" altLang="ko-KR" sz="2800" spc="-60" dirty="0">
              <a:solidFill>
                <a:srgbClr val="000000"/>
              </a:solidFill>
              <a:latin typeface="+mn-ea"/>
              <a:cs typeface="Canva Sans"/>
              <a:sym typeface="Canva Sans"/>
            </a:endParaRPr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9FCB9C35-ED9B-42EB-A32C-442BBEBE1AFD}"/>
              </a:ext>
            </a:extLst>
          </p:cNvPr>
          <p:cNvGrpSpPr/>
          <p:nvPr/>
        </p:nvGrpSpPr>
        <p:grpSpPr>
          <a:xfrm flipV="1">
            <a:off x="762000" y="2985369"/>
            <a:ext cx="16840200" cy="45719"/>
            <a:chOff x="1028700" y="2933700"/>
            <a:chExt cx="16230600" cy="51669"/>
          </a:xfrm>
        </p:grpSpPr>
        <p:sp>
          <p:nvSpPr>
            <p:cNvPr id="2" name="AutoShape 2"/>
            <p:cNvSpPr/>
            <p:nvPr/>
          </p:nvSpPr>
          <p:spPr>
            <a:xfrm>
              <a:off x="1028700" y="2933700"/>
              <a:ext cx="16230600" cy="0"/>
            </a:xfrm>
            <a:prstGeom prst="line">
              <a:avLst/>
            </a:prstGeom>
            <a:ln w="9525" cap="flat">
              <a:solidFill>
                <a:srgbClr val="29C3FF"/>
              </a:solidFill>
              <a:prstDash val="solid"/>
              <a:headEnd w="sm" len="sm"/>
              <a:tailEnd w="sm" len="sm"/>
            </a:ln>
          </p:spPr>
          <p:txBody>
            <a:bodyPr wrap="square"/>
            <a:lstStyle/>
            <a:p>
              <a:pPr lvl="0">
                <a:defRPr/>
              </a:pPr>
              <a:endParaRPr lang="ko-KR" altLang="en-US">
                <a:latin typeface="+mn-ea"/>
              </a:endParaRPr>
            </a:p>
          </p:txBody>
        </p:sp>
        <p:sp>
          <p:nvSpPr>
            <p:cNvPr id="3" name="AutoShape 3"/>
            <p:cNvSpPr/>
            <p:nvPr/>
          </p:nvSpPr>
          <p:spPr>
            <a:xfrm>
              <a:off x="1028700" y="2985369"/>
              <a:ext cx="16230600" cy="0"/>
            </a:xfrm>
            <a:prstGeom prst="line">
              <a:avLst/>
            </a:prstGeom>
            <a:ln w="9525" cap="flat">
              <a:solidFill>
                <a:srgbClr val="29C3FF"/>
              </a:solidFill>
              <a:prstDash val="solid"/>
              <a:headEnd w="sm" len="sm"/>
              <a:tailEnd w="sm" len="sm"/>
            </a:ln>
          </p:spPr>
          <p:txBody>
            <a:bodyPr wrap="square"/>
            <a:lstStyle/>
            <a:p>
              <a:pPr lvl="0">
                <a:defRPr/>
              </a:pPr>
              <a:endParaRPr lang="ko-KR" altLang="en-US">
                <a:latin typeface="+mn-ea"/>
              </a:endParaRP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3303457" y="723900"/>
            <a:ext cx="11681086" cy="1600200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ctr">
              <a:lnSpc>
                <a:spcPts val="12599"/>
              </a:lnSpc>
              <a:spcBef>
                <a:spcPct val="0"/>
              </a:spcBef>
              <a:defRPr/>
            </a:pPr>
            <a:r>
              <a:rPr lang="en-US" sz="9000" b="1" spc="381" dirty="0" err="1">
                <a:solidFill>
                  <a:srgbClr val="29C3FF"/>
                </a:solidFill>
                <a:latin typeface="210 도시락"/>
                <a:ea typeface="210 도시락"/>
                <a:cs typeface="210 도시락"/>
                <a:sym typeface="210 도시락"/>
              </a:rPr>
              <a:t>목차</a:t>
            </a:r>
            <a:endParaRPr lang="en-US" sz="9000" b="1" spc="381" dirty="0">
              <a:solidFill>
                <a:srgbClr val="29C3FF"/>
              </a:solidFill>
              <a:latin typeface="210 도시락"/>
              <a:ea typeface="210 도시락"/>
              <a:cs typeface="210 도시락"/>
              <a:sym typeface="210 도시락"/>
            </a:endParaRPr>
          </a:p>
        </p:txBody>
      </p:sp>
      <p:sp>
        <p:nvSpPr>
          <p:cNvPr id="7" name="TextBox 5">
            <a:extLst>
              <a:ext uri="{FF2B5EF4-FFF2-40B4-BE49-F238E27FC236}">
                <a16:creationId xmlns:a16="http://schemas.microsoft.com/office/drawing/2014/main" id="{7C6D9BAB-B64E-46AD-95F5-EE44D3B17A26}"/>
              </a:ext>
            </a:extLst>
          </p:cNvPr>
          <p:cNvSpPr txBox="1"/>
          <p:nvPr/>
        </p:nvSpPr>
        <p:spPr>
          <a:xfrm>
            <a:off x="1267146" y="3238500"/>
            <a:ext cx="3000054" cy="745332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>
              <a:lnSpc>
                <a:spcPts val="6840"/>
              </a:lnSpc>
              <a:defRPr/>
            </a:pPr>
            <a:r>
              <a:rPr lang="en-US" altLang="ko-KR" sz="2800" spc="-60" dirty="0">
                <a:solidFill>
                  <a:schemeClr val="bg1"/>
                </a:solidFill>
                <a:latin typeface="+mn-ea"/>
                <a:cs typeface="Canva Sans"/>
                <a:sym typeface="Canva Sans"/>
              </a:rPr>
              <a:t>01 </a:t>
            </a:r>
            <a:r>
              <a:rPr lang="ko-KR" altLang="en-US" sz="2800" spc="-60" dirty="0">
                <a:solidFill>
                  <a:schemeClr val="bg1"/>
                </a:solidFill>
                <a:latin typeface="+mn-ea"/>
                <a:cs typeface="Canva Sans"/>
                <a:sym typeface="Canva Sans"/>
              </a:rPr>
              <a:t>프로그램 소개</a:t>
            </a:r>
            <a:endParaRPr lang="en-US" altLang="ko-KR" sz="2800" spc="-60" dirty="0">
              <a:solidFill>
                <a:schemeClr val="bg1"/>
              </a:solidFill>
              <a:latin typeface="+mn-ea"/>
              <a:cs typeface="Canva Sans"/>
              <a:sym typeface="Canva Sans"/>
            </a:endParaRPr>
          </a:p>
        </p:txBody>
      </p:sp>
      <p:sp>
        <p:nvSpPr>
          <p:cNvPr id="35" name="TextBox 5">
            <a:extLst>
              <a:ext uri="{FF2B5EF4-FFF2-40B4-BE49-F238E27FC236}">
                <a16:creationId xmlns:a16="http://schemas.microsoft.com/office/drawing/2014/main" id="{39A8831B-3946-4FD9-AA39-D5A2D25F8F9F}"/>
              </a:ext>
            </a:extLst>
          </p:cNvPr>
          <p:cNvSpPr txBox="1"/>
          <p:nvPr/>
        </p:nvSpPr>
        <p:spPr>
          <a:xfrm>
            <a:off x="5029200" y="3238500"/>
            <a:ext cx="4114799" cy="732316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>
              <a:lnSpc>
                <a:spcPts val="6840"/>
              </a:lnSpc>
              <a:defRPr/>
            </a:pPr>
            <a:r>
              <a:rPr lang="en-US" altLang="ko-KR" sz="2800" spc="-60" dirty="0">
                <a:solidFill>
                  <a:schemeClr val="bg1"/>
                </a:solidFill>
                <a:latin typeface="+mn-ea"/>
                <a:cs typeface="Canva Sans"/>
                <a:sym typeface="Canva Sans"/>
              </a:rPr>
              <a:t>02 </a:t>
            </a:r>
            <a:r>
              <a:rPr lang="ko-KR" altLang="en-US" sz="2800" spc="-60" dirty="0">
                <a:solidFill>
                  <a:schemeClr val="bg1"/>
                </a:solidFill>
                <a:latin typeface="+mn-ea"/>
                <a:cs typeface="Canva Sans"/>
                <a:sym typeface="Canva Sans"/>
              </a:rPr>
              <a:t>사용성 테스트 계획서</a:t>
            </a:r>
            <a:endParaRPr lang="en-US" altLang="ko-KR" sz="2800" spc="-60" dirty="0">
              <a:solidFill>
                <a:schemeClr val="bg1"/>
              </a:solidFill>
              <a:latin typeface="+mn-ea"/>
              <a:cs typeface="Canva Sans"/>
              <a:sym typeface="Canva Sans"/>
            </a:endParaRPr>
          </a:p>
        </p:txBody>
      </p:sp>
      <p:sp>
        <p:nvSpPr>
          <p:cNvPr id="39" name="TextBox 5">
            <a:extLst>
              <a:ext uri="{FF2B5EF4-FFF2-40B4-BE49-F238E27FC236}">
                <a16:creationId xmlns:a16="http://schemas.microsoft.com/office/drawing/2014/main" id="{20DAC022-ED44-4372-A9E0-FDD30B822F28}"/>
              </a:ext>
            </a:extLst>
          </p:cNvPr>
          <p:cNvSpPr txBox="1"/>
          <p:nvPr/>
        </p:nvSpPr>
        <p:spPr>
          <a:xfrm>
            <a:off x="8894904" y="3238499"/>
            <a:ext cx="4744896" cy="732316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>
              <a:lnSpc>
                <a:spcPts val="6840"/>
              </a:lnSpc>
              <a:defRPr/>
            </a:pPr>
            <a:r>
              <a:rPr lang="en-US" altLang="ko-KR" sz="2800" spc="-60" dirty="0">
                <a:solidFill>
                  <a:schemeClr val="bg1"/>
                </a:solidFill>
                <a:latin typeface="+mn-ea"/>
                <a:cs typeface="Canva Sans"/>
                <a:sym typeface="Canva Sans"/>
              </a:rPr>
              <a:t>03 </a:t>
            </a:r>
            <a:r>
              <a:rPr lang="ko-KR" altLang="en-US" sz="2800" spc="-60" dirty="0">
                <a:solidFill>
                  <a:schemeClr val="bg1"/>
                </a:solidFill>
                <a:latin typeface="+mn-ea"/>
                <a:cs typeface="Canva Sans"/>
                <a:sym typeface="Canva Sans"/>
              </a:rPr>
              <a:t>사용성 테스트 수행</a:t>
            </a:r>
            <a:endParaRPr lang="en-US" altLang="ko-KR" sz="2800" spc="-60" dirty="0">
              <a:solidFill>
                <a:schemeClr val="bg1"/>
              </a:solidFill>
              <a:latin typeface="+mn-ea"/>
              <a:cs typeface="Canva Sans"/>
              <a:sym typeface="Canva Sans"/>
            </a:endParaRPr>
          </a:p>
        </p:txBody>
      </p:sp>
      <p:sp>
        <p:nvSpPr>
          <p:cNvPr id="43" name="TextBox 5">
            <a:extLst>
              <a:ext uri="{FF2B5EF4-FFF2-40B4-BE49-F238E27FC236}">
                <a16:creationId xmlns:a16="http://schemas.microsoft.com/office/drawing/2014/main" id="{97A42AF6-D05D-4EA9-B7CA-D447AC392861}"/>
              </a:ext>
            </a:extLst>
          </p:cNvPr>
          <p:cNvSpPr txBox="1"/>
          <p:nvPr/>
        </p:nvSpPr>
        <p:spPr>
          <a:xfrm>
            <a:off x="13944600" y="3238500"/>
            <a:ext cx="3000054" cy="745332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>
              <a:lnSpc>
                <a:spcPts val="6840"/>
              </a:lnSpc>
              <a:defRPr/>
            </a:pPr>
            <a:r>
              <a:rPr lang="en-US" altLang="ko-KR" sz="2800" spc="-60" dirty="0">
                <a:solidFill>
                  <a:schemeClr val="bg1"/>
                </a:solidFill>
                <a:latin typeface="+mn-ea"/>
                <a:cs typeface="Canva Sans"/>
                <a:sym typeface="Canva Sans"/>
              </a:rPr>
              <a:t>04 </a:t>
            </a:r>
            <a:r>
              <a:rPr lang="ko-KR" altLang="en-US" sz="2800" spc="-60" dirty="0">
                <a:solidFill>
                  <a:schemeClr val="bg1"/>
                </a:solidFill>
                <a:latin typeface="+mn-ea"/>
                <a:cs typeface="Canva Sans"/>
                <a:sym typeface="Canva Sans"/>
              </a:rPr>
              <a:t>개선</a:t>
            </a:r>
            <a:endParaRPr lang="en-US" altLang="ko-KR" sz="2800" spc="-60" dirty="0">
              <a:solidFill>
                <a:schemeClr val="bg1"/>
              </a:solidFill>
              <a:latin typeface="+mn-ea"/>
              <a:cs typeface="Canva Sans"/>
              <a:sym typeface="Canva Sans"/>
            </a:endParaRPr>
          </a:p>
        </p:txBody>
      </p:sp>
      <p:sp>
        <p:nvSpPr>
          <p:cNvPr id="24" name="TextBox 5">
            <a:extLst>
              <a:ext uri="{FF2B5EF4-FFF2-40B4-BE49-F238E27FC236}">
                <a16:creationId xmlns:a16="http://schemas.microsoft.com/office/drawing/2014/main" id="{60A39C87-147D-49E5-8B5F-E1FC8CDCBCDF}"/>
              </a:ext>
            </a:extLst>
          </p:cNvPr>
          <p:cNvSpPr txBox="1"/>
          <p:nvPr/>
        </p:nvSpPr>
        <p:spPr>
          <a:xfrm>
            <a:off x="5181600" y="6607968"/>
            <a:ext cx="3784827" cy="745332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6840"/>
              </a:lnSpc>
              <a:defRPr/>
            </a:pPr>
            <a:r>
              <a:rPr lang="en-US" altLang="ko-KR" sz="2800" spc="-60" dirty="0">
                <a:solidFill>
                  <a:srgbClr val="000000"/>
                </a:solidFill>
                <a:latin typeface="+mn-ea"/>
                <a:cs typeface="Canva Sans"/>
                <a:sym typeface="Canva Sans"/>
              </a:rPr>
              <a:t>02-4 </a:t>
            </a:r>
            <a:r>
              <a:rPr lang="ko-KR" altLang="en-US" sz="2800" spc="-60" dirty="0">
                <a:solidFill>
                  <a:srgbClr val="000000"/>
                </a:solidFill>
                <a:latin typeface="+mn-ea"/>
                <a:cs typeface="Canva Sans"/>
                <a:sym typeface="Canva Sans"/>
              </a:rPr>
              <a:t>참가자 선정</a:t>
            </a:r>
            <a:endParaRPr lang="en-US" altLang="ko-KR" sz="2800" spc="-60" dirty="0">
              <a:solidFill>
                <a:srgbClr val="000000"/>
              </a:solidFill>
              <a:latin typeface="+mn-ea"/>
              <a:cs typeface="Canva Sans"/>
              <a:sym typeface="Canva Sans"/>
            </a:endParaRPr>
          </a:p>
        </p:txBody>
      </p:sp>
      <p:sp>
        <p:nvSpPr>
          <p:cNvPr id="25" name="TextBox 5">
            <a:extLst>
              <a:ext uri="{FF2B5EF4-FFF2-40B4-BE49-F238E27FC236}">
                <a16:creationId xmlns:a16="http://schemas.microsoft.com/office/drawing/2014/main" id="{6D12DC0B-F4E3-48AC-A2BA-E8A222478555}"/>
              </a:ext>
            </a:extLst>
          </p:cNvPr>
          <p:cNvSpPr txBox="1"/>
          <p:nvPr/>
        </p:nvSpPr>
        <p:spPr>
          <a:xfrm>
            <a:off x="9448800" y="9159005"/>
            <a:ext cx="4099299" cy="745332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6840"/>
              </a:lnSpc>
              <a:defRPr/>
            </a:pPr>
            <a:r>
              <a:rPr lang="en-US" altLang="ko-KR" sz="2800" spc="-60" dirty="0">
                <a:solidFill>
                  <a:srgbClr val="000000"/>
                </a:solidFill>
                <a:latin typeface="+mn-ea"/>
                <a:cs typeface="Canva Sans"/>
                <a:sym typeface="Canva Sans"/>
              </a:rPr>
              <a:t>03-7 </a:t>
            </a:r>
            <a:r>
              <a:rPr lang="ko-KR" altLang="en-US" sz="2800" spc="-60" dirty="0">
                <a:solidFill>
                  <a:srgbClr val="000000"/>
                </a:solidFill>
                <a:latin typeface="+mn-ea"/>
                <a:cs typeface="Canva Sans"/>
                <a:sym typeface="Canva Sans"/>
              </a:rPr>
              <a:t>진행 사진</a:t>
            </a:r>
            <a:endParaRPr lang="en-US" altLang="ko-KR" sz="2800" spc="-60" dirty="0">
              <a:solidFill>
                <a:srgbClr val="000000"/>
              </a:solidFill>
              <a:latin typeface="+mn-ea"/>
              <a:cs typeface="Canva Sans"/>
              <a:sym typeface="Canva San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1028700" y="0"/>
            <a:ext cx="4762" cy="10287000"/>
          </a:xfrm>
          <a:prstGeom prst="line">
            <a:avLst/>
          </a:prstGeom>
          <a:ln w="9525" cap="flat">
            <a:solidFill>
              <a:srgbClr val="29C3FF"/>
            </a:solidFill>
            <a:prstDash val="solid"/>
            <a:headEnd w="sm" len="sm"/>
            <a:tailEnd w="sm" len="sm"/>
          </a:ln>
        </p:spPr>
        <p:txBody>
          <a:bodyPr wrap="square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AutoShape 3"/>
          <p:cNvSpPr/>
          <p:nvPr/>
        </p:nvSpPr>
        <p:spPr>
          <a:xfrm flipV="1">
            <a:off x="1086524" y="0"/>
            <a:ext cx="4762" cy="10287000"/>
          </a:xfrm>
          <a:prstGeom prst="line">
            <a:avLst/>
          </a:prstGeom>
          <a:ln w="9525" cap="flat">
            <a:solidFill>
              <a:srgbClr val="29C3FF"/>
            </a:solidFill>
            <a:prstDash val="solid"/>
            <a:headEnd w="sm" len="sm"/>
            <a:tailEnd w="sm" len="sm"/>
          </a:ln>
        </p:spPr>
        <p:txBody>
          <a:bodyPr wrap="square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8" name="TextBox 8"/>
          <p:cNvSpPr txBox="1"/>
          <p:nvPr/>
        </p:nvSpPr>
        <p:spPr>
          <a:xfrm>
            <a:off x="2610270" y="419100"/>
            <a:ext cx="12472568" cy="1440138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12599"/>
              </a:lnSpc>
              <a:spcBef>
                <a:spcPct val="0"/>
              </a:spcBef>
              <a:defRPr/>
            </a:pPr>
            <a:r>
              <a:rPr lang="en-US" sz="7000" b="1" spc="-219" dirty="0">
                <a:solidFill>
                  <a:srgbClr val="29C3FF"/>
                </a:solidFill>
                <a:latin typeface="210 도시락"/>
                <a:ea typeface="210 도시락"/>
                <a:cs typeface="210 도시락"/>
                <a:sym typeface="210 도시락"/>
              </a:rPr>
              <a:t>03-6 </a:t>
            </a:r>
            <a:r>
              <a:rPr lang="ko-KR" altLang="en-US" sz="7000" b="1" spc="-219" dirty="0">
                <a:solidFill>
                  <a:srgbClr val="29C3FF"/>
                </a:solidFill>
                <a:latin typeface="210 도시락"/>
                <a:ea typeface="210 도시락"/>
                <a:cs typeface="210 도시락"/>
                <a:sym typeface="210 도시락"/>
              </a:rPr>
              <a:t>진행 사진</a:t>
            </a:r>
            <a:endParaRPr lang="en-US" sz="7000" b="1" spc="-219" dirty="0">
              <a:solidFill>
                <a:srgbClr val="29C3FF"/>
              </a:solidFill>
              <a:latin typeface="210 도시락"/>
              <a:ea typeface="210 도시락"/>
              <a:cs typeface="210 도시락"/>
              <a:sym typeface="210 도시락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308E238-E643-40BE-98D6-0999D203EFF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3086100"/>
            <a:ext cx="6848476" cy="513635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2834B64-648D-48A8-AAE1-CF5ED24EE9E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3300" y="3083169"/>
            <a:ext cx="6848476" cy="5136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007820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1028700" y="0"/>
            <a:ext cx="4762" cy="10287000"/>
          </a:xfrm>
          <a:prstGeom prst="line">
            <a:avLst/>
          </a:prstGeom>
          <a:ln w="9525" cap="flat">
            <a:solidFill>
              <a:srgbClr val="29C3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AutoShape 3"/>
          <p:cNvSpPr/>
          <p:nvPr/>
        </p:nvSpPr>
        <p:spPr>
          <a:xfrm flipV="1">
            <a:off x="1086524" y="0"/>
            <a:ext cx="4762" cy="10287000"/>
          </a:xfrm>
          <a:prstGeom prst="line">
            <a:avLst/>
          </a:prstGeom>
          <a:ln w="9525" cap="flat">
            <a:solidFill>
              <a:srgbClr val="29C3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7" name="TextBox 7"/>
          <p:cNvSpPr txBox="1"/>
          <p:nvPr/>
        </p:nvSpPr>
        <p:spPr>
          <a:xfrm>
            <a:off x="2610270" y="4399065"/>
            <a:ext cx="11681086" cy="15053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599"/>
              </a:lnSpc>
              <a:spcBef>
                <a:spcPct val="0"/>
              </a:spcBef>
            </a:pPr>
            <a:r>
              <a:rPr lang="ko-KR" altLang="en-US" sz="9000" b="1" spc="-719" dirty="0">
                <a:solidFill>
                  <a:srgbClr val="29C3FF"/>
                </a:solidFill>
                <a:latin typeface="+mj-ea"/>
                <a:ea typeface="+mj-ea"/>
                <a:cs typeface="210 도시락"/>
                <a:sym typeface="210 도시락"/>
              </a:rPr>
              <a:t>개선</a:t>
            </a:r>
            <a:endParaRPr lang="en-US" sz="9000" b="1" spc="-719" dirty="0">
              <a:solidFill>
                <a:srgbClr val="29C3FF"/>
              </a:solidFill>
              <a:latin typeface="+mj-ea"/>
              <a:ea typeface="+mj-ea"/>
              <a:cs typeface="210 도시락"/>
              <a:sym typeface="210 도시락"/>
            </a:endParaRPr>
          </a:p>
        </p:txBody>
      </p:sp>
    </p:spTree>
    <p:extLst>
      <p:ext uri="{BB962C8B-B14F-4D97-AF65-F5344CB8AC3E}">
        <p14:creationId xmlns:p14="http://schemas.microsoft.com/office/powerpoint/2010/main" val="1435927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91D9A3-48D2-8F00-37BE-A0E166EC50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9BE40A15-BFB6-9A92-7754-4A799DD0C9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376362"/>
            <a:ext cx="5819775" cy="8582025"/>
          </a:xfrm>
          <a:prstGeom prst="rect">
            <a:avLst/>
          </a:prstGeom>
        </p:spPr>
      </p:pic>
      <p:pic>
        <p:nvPicPr>
          <p:cNvPr id="4" name="Group 3" descr="preencoded.png">
            <a:extLst>
              <a:ext uri="{FF2B5EF4-FFF2-40B4-BE49-F238E27FC236}">
                <a16:creationId xmlns:a16="http://schemas.microsoft.com/office/drawing/2014/main" id="{023A2D8C-2705-AD01-D886-5FEBF1582A0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366713" y="381000"/>
            <a:ext cx="17554576" cy="871538"/>
          </a:xfrm>
          <a:prstGeom prst="rect">
            <a:avLst/>
          </a:prstGeom>
        </p:spPr>
      </p:pic>
      <p:sp>
        <p:nvSpPr>
          <p:cNvPr id="42" name="default_name">
            <a:extLst>
              <a:ext uri="{FF2B5EF4-FFF2-40B4-BE49-F238E27FC236}">
                <a16:creationId xmlns:a16="http://schemas.microsoft.com/office/drawing/2014/main" id="{5A5150FE-7889-DDE8-09CE-34D427C0C953}"/>
              </a:ext>
            </a:extLst>
          </p:cNvPr>
          <p:cNvSpPr/>
          <p:nvPr/>
        </p:nvSpPr>
        <p:spPr>
          <a:xfrm>
            <a:off x="733425" y="571500"/>
            <a:ext cx="1857375" cy="533400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indent="0" algn="l">
              <a:lnSpc>
                <a:spcPts val="4050"/>
              </a:lnSpc>
              <a:buNone/>
              <a:defRPr/>
            </a:pPr>
            <a:r>
              <a:rPr lang="ko-KR" altLang="en-US" sz="2700" b="1" kern="0" spc="225" dirty="0" err="1">
                <a:solidFill>
                  <a:srgbClr val="000000"/>
                </a:solidFill>
                <a:latin typeface="Noto Sans KR Medium"/>
              </a:rPr>
              <a:t>메뉴바</a:t>
            </a:r>
            <a:endParaRPr lang="en-US" sz="2700" b="1" spc="3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892BECC-23E6-C5B1-A73C-7A914343C4CD}"/>
              </a:ext>
            </a:extLst>
          </p:cNvPr>
          <p:cNvSpPr/>
          <p:nvPr/>
        </p:nvSpPr>
        <p:spPr>
          <a:xfrm>
            <a:off x="5819775" y="3905250"/>
            <a:ext cx="771525" cy="351710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B31862BE-2D91-ADDF-8DCF-37BB830890EB}"/>
              </a:ext>
            </a:extLst>
          </p:cNvPr>
          <p:cNvCxnSpPr>
            <a:cxnSpLocks/>
            <a:stCxn id="8" idx="3"/>
            <a:endCxn id="12" idx="1"/>
          </p:cNvCxnSpPr>
          <p:nvPr/>
        </p:nvCxnSpPr>
        <p:spPr>
          <a:xfrm>
            <a:off x="6591300" y="5663803"/>
            <a:ext cx="959429" cy="278757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8F9C238-EA63-1DEB-4E4F-3EF8C08E8CD2}"/>
              </a:ext>
            </a:extLst>
          </p:cNvPr>
          <p:cNvSpPr/>
          <p:nvPr/>
        </p:nvSpPr>
        <p:spPr>
          <a:xfrm>
            <a:off x="7550729" y="7007153"/>
            <a:ext cx="4152900" cy="2888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5">
            <a:extLst>
              <a:ext uri="{FF2B5EF4-FFF2-40B4-BE49-F238E27FC236}">
                <a16:creationId xmlns:a16="http://schemas.microsoft.com/office/drawing/2014/main" id="{CD2ADE0A-6488-DD21-AEA1-E62A57585320}"/>
              </a:ext>
            </a:extLst>
          </p:cNvPr>
          <p:cNvSpPr txBox="1"/>
          <p:nvPr/>
        </p:nvSpPr>
        <p:spPr>
          <a:xfrm>
            <a:off x="7616972" y="7076209"/>
            <a:ext cx="3970191" cy="2698624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2400" spc="-60" dirty="0">
                <a:solidFill>
                  <a:srgbClr val="000000"/>
                </a:solidFill>
                <a:latin typeface="+mn-ea"/>
                <a:cs typeface="Canva Sans"/>
                <a:sym typeface="Canva Sans"/>
              </a:rPr>
              <a:t>모바일로 접속 시 메뉴 삭제로 인하여 다른 페이지 이동 불가를 사이즈 크기에 따라 </a:t>
            </a:r>
            <a:r>
              <a:rPr lang="ko-KR" altLang="en-US" sz="2400" spc="-60" dirty="0" err="1">
                <a:solidFill>
                  <a:srgbClr val="000000"/>
                </a:solidFill>
                <a:latin typeface="+mn-ea"/>
                <a:cs typeface="Canva Sans"/>
                <a:sym typeface="Canva Sans"/>
              </a:rPr>
              <a:t>메뉴바</a:t>
            </a:r>
            <a:r>
              <a:rPr lang="en-US" altLang="ko-KR" sz="2400" spc="-60" dirty="0">
                <a:solidFill>
                  <a:srgbClr val="000000"/>
                </a:solidFill>
                <a:latin typeface="+mn-ea"/>
                <a:cs typeface="Canva Sans"/>
                <a:sym typeface="Canva Sans"/>
              </a:rPr>
              <a:t>,</a:t>
            </a:r>
            <a:r>
              <a:rPr lang="ko-KR" altLang="en-US" sz="2400" spc="-60" dirty="0">
                <a:solidFill>
                  <a:srgbClr val="000000"/>
                </a:solidFill>
                <a:latin typeface="+mn-ea"/>
                <a:cs typeface="Canva Sans"/>
                <a:sym typeface="Canva Sans"/>
              </a:rPr>
              <a:t> 사이드바 생성으로 해결 </a:t>
            </a:r>
            <a:endParaRPr lang="en-US" altLang="ko-KR" sz="2400" spc="-60" dirty="0">
              <a:solidFill>
                <a:srgbClr val="000000"/>
              </a:solidFill>
              <a:latin typeface="+mn-ea"/>
              <a:cs typeface="Canva Sans"/>
              <a:sym typeface="Canva Sans"/>
            </a:endParaRPr>
          </a:p>
        </p:txBody>
      </p:sp>
      <p:pic>
        <p:nvPicPr>
          <p:cNvPr id="24" name="그림 23" descr="텍스트, 스크린샷, 소프트웨어, 컴퓨터 아이콘이(가) 표시된 사진&#10;&#10;자동 생성된 설명">
            <a:extLst>
              <a:ext uri="{FF2B5EF4-FFF2-40B4-BE49-F238E27FC236}">
                <a16:creationId xmlns:a16="http://schemas.microsoft.com/office/drawing/2014/main" id="{8F1F614F-B353-D6A9-4FFD-7541DC1B03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3000" y="1486229"/>
            <a:ext cx="7720012" cy="5224886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4F150E29-7CDD-E158-80AD-43F2225BF45F}"/>
              </a:ext>
            </a:extLst>
          </p:cNvPr>
          <p:cNvSpPr/>
          <p:nvPr/>
        </p:nvSpPr>
        <p:spPr>
          <a:xfrm>
            <a:off x="14782800" y="1566157"/>
            <a:ext cx="1700212" cy="2129543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73C02E85-B644-2F60-51EB-0C16A9CA3FAA}"/>
              </a:ext>
            </a:extLst>
          </p:cNvPr>
          <p:cNvCxnSpPr>
            <a:cxnSpLocks/>
            <a:stCxn id="12" idx="3"/>
          </p:cNvCxnSpPr>
          <p:nvPr/>
        </p:nvCxnSpPr>
        <p:spPr>
          <a:xfrm flipV="1">
            <a:off x="11703629" y="3695700"/>
            <a:ext cx="3917371" cy="4755681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4476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91D9A3-48D2-8F00-37BE-A0E166EC50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C9A5AE2D-285A-46BA-90B1-5C0E303193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15800" y="3162300"/>
            <a:ext cx="3415207" cy="546327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D600D62-165C-4FED-9709-0BCB9BA4EC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7562" y="2855965"/>
            <a:ext cx="4926602" cy="5615675"/>
          </a:xfrm>
          <a:prstGeom prst="rect">
            <a:avLst/>
          </a:prstGeom>
        </p:spPr>
      </p:pic>
      <p:pic>
        <p:nvPicPr>
          <p:cNvPr id="4" name="Group 3" descr="preencoded.png">
            <a:extLst>
              <a:ext uri="{FF2B5EF4-FFF2-40B4-BE49-F238E27FC236}">
                <a16:creationId xmlns:a16="http://schemas.microsoft.com/office/drawing/2014/main" id="{023A2D8C-2705-AD01-D886-5FEBF1582A0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366713" y="381000"/>
            <a:ext cx="17554576" cy="871538"/>
          </a:xfrm>
          <a:prstGeom prst="rect">
            <a:avLst/>
          </a:prstGeom>
        </p:spPr>
      </p:pic>
      <p:sp>
        <p:nvSpPr>
          <p:cNvPr id="42" name="default_name">
            <a:extLst>
              <a:ext uri="{FF2B5EF4-FFF2-40B4-BE49-F238E27FC236}">
                <a16:creationId xmlns:a16="http://schemas.microsoft.com/office/drawing/2014/main" id="{5A5150FE-7889-DDE8-09CE-34D427C0C953}"/>
              </a:ext>
            </a:extLst>
          </p:cNvPr>
          <p:cNvSpPr/>
          <p:nvPr/>
        </p:nvSpPr>
        <p:spPr>
          <a:xfrm>
            <a:off x="733425" y="571500"/>
            <a:ext cx="1857375" cy="533400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indent="0" algn="l">
              <a:lnSpc>
                <a:spcPts val="4050"/>
              </a:lnSpc>
              <a:buNone/>
              <a:defRPr/>
            </a:pPr>
            <a:r>
              <a:rPr lang="ko-KR" altLang="en-US" sz="2700" b="1" kern="0" spc="225" dirty="0" err="1">
                <a:solidFill>
                  <a:srgbClr val="000000"/>
                </a:solidFill>
                <a:latin typeface="Noto Sans KR Medium"/>
              </a:rPr>
              <a:t>메뉴바</a:t>
            </a:r>
            <a:endParaRPr lang="en-US" sz="2700" b="1" spc="3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892BECC-23E6-C5B1-A73C-7A914343C4CD}"/>
              </a:ext>
            </a:extLst>
          </p:cNvPr>
          <p:cNvSpPr/>
          <p:nvPr/>
        </p:nvSpPr>
        <p:spPr>
          <a:xfrm>
            <a:off x="2567609" y="3314700"/>
            <a:ext cx="556591" cy="53340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B31862BE-2D91-ADDF-8DCF-37BB830890EB}"/>
              </a:ext>
            </a:extLst>
          </p:cNvPr>
          <p:cNvCxnSpPr>
            <a:cxnSpLocks/>
            <a:stCxn id="8" idx="3"/>
            <a:endCxn id="12" idx="1"/>
          </p:cNvCxnSpPr>
          <p:nvPr/>
        </p:nvCxnSpPr>
        <p:spPr>
          <a:xfrm>
            <a:off x="3124200" y="3581400"/>
            <a:ext cx="4343303" cy="139037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8F9C238-EA63-1DEB-4E4F-3EF8C08E8CD2}"/>
              </a:ext>
            </a:extLst>
          </p:cNvPr>
          <p:cNvSpPr/>
          <p:nvPr/>
        </p:nvSpPr>
        <p:spPr>
          <a:xfrm>
            <a:off x="7467503" y="4342845"/>
            <a:ext cx="4152900" cy="125785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5">
            <a:extLst>
              <a:ext uri="{FF2B5EF4-FFF2-40B4-BE49-F238E27FC236}">
                <a16:creationId xmlns:a16="http://schemas.microsoft.com/office/drawing/2014/main" id="{CD2ADE0A-6488-DD21-AEA1-E62A57585320}"/>
              </a:ext>
            </a:extLst>
          </p:cNvPr>
          <p:cNvSpPr txBox="1"/>
          <p:nvPr/>
        </p:nvSpPr>
        <p:spPr>
          <a:xfrm>
            <a:off x="7533746" y="4411901"/>
            <a:ext cx="3970191" cy="1036630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2400" spc="-60" dirty="0">
                <a:solidFill>
                  <a:srgbClr val="000000"/>
                </a:solidFill>
                <a:latin typeface="+mn-ea"/>
                <a:cs typeface="Canva Sans"/>
                <a:sym typeface="Canva Sans"/>
              </a:rPr>
              <a:t>헤더의 로고가 위로 잘리는 현상 수정</a:t>
            </a:r>
            <a:endParaRPr lang="en-US" altLang="ko-KR" sz="2400" spc="-60" dirty="0">
              <a:solidFill>
                <a:srgbClr val="000000"/>
              </a:solidFill>
              <a:latin typeface="+mn-ea"/>
              <a:cs typeface="Canva Sans"/>
              <a:sym typeface="Canva Sans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F150E29-7CDD-E158-80AD-43F2225BF45F}"/>
              </a:ext>
            </a:extLst>
          </p:cNvPr>
          <p:cNvSpPr/>
          <p:nvPr/>
        </p:nvSpPr>
        <p:spPr>
          <a:xfrm>
            <a:off x="12788348" y="3467100"/>
            <a:ext cx="685800" cy="707595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73C02E85-B644-2F60-51EB-0C16A9CA3FAA}"/>
              </a:ext>
            </a:extLst>
          </p:cNvPr>
          <p:cNvCxnSpPr>
            <a:cxnSpLocks/>
            <a:stCxn id="12" idx="3"/>
            <a:endCxn id="26" idx="2"/>
          </p:cNvCxnSpPr>
          <p:nvPr/>
        </p:nvCxnSpPr>
        <p:spPr>
          <a:xfrm flipV="1">
            <a:off x="11620403" y="4174695"/>
            <a:ext cx="1510845" cy="79707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4169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oup 3" descr="preencoded.png"/>
          <p:cNvPicPr>
            <a:picLocks noChangeAspect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366713" y="381000"/>
            <a:ext cx="17554576" cy="871538"/>
          </a:xfrm>
          <a:prstGeom prst="rect">
            <a:avLst/>
          </a:prstGeom>
        </p:spPr>
      </p:pic>
      <p:sp>
        <p:nvSpPr>
          <p:cNvPr id="70" name="default_name"/>
          <p:cNvSpPr/>
          <p:nvPr/>
        </p:nvSpPr>
        <p:spPr>
          <a:xfrm>
            <a:off x="733425" y="571500"/>
            <a:ext cx="1857375" cy="533400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indent="0" algn="l">
              <a:lnSpc>
                <a:spcPts val="4050"/>
              </a:lnSpc>
              <a:buNone/>
              <a:defRPr/>
            </a:pPr>
            <a:r>
              <a:rPr lang="ko-KR" altLang="en-US" sz="2700" b="1" kern="0" spc="225" dirty="0">
                <a:solidFill>
                  <a:srgbClr val="000000"/>
                </a:solidFill>
                <a:latin typeface="Noto Sans KR Medium"/>
                <a:ea typeface="Noto Sans KR Medium"/>
                <a:cs typeface="Noto Sans KR Medium"/>
              </a:rPr>
              <a:t>패딩</a:t>
            </a:r>
          </a:p>
        </p:txBody>
      </p:sp>
      <p:pic>
        <p:nvPicPr>
          <p:cNvPr id="71" name="그림 70" descr="텍스트, 스크린샷, 그래픽 디자인이(가) 표시된 사진&#10;&#10;자동 생성된 설명">
            <a:extLst>
              <a:ext uri="{FF2B5EF4-FFF2-40B4-BE49-F238E27FC236}">
                <a16:creationId xmlns:a16="http://schemas.microsoft.com/office/drawing/2014/main" id="{A8637D4F-66F6-4982-DB13-6DCDA57140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8912" y="1790700"/>
            <a:ext cx="8396288" cy="7889404"/>
          </a:xfrm>
          <a:prstGeom prst="rect">
            <a:avLst/>
          </a:prstGeom>
        </p:spPr>
      </p:pic>
      <p:sp>
        <p:nvSpPr>
          <p:cNvPr id="72" name="직사각형 71">
            <a:extLst>
              <a:ext uri="{FF2B5EF4-FFF2-40B4-BE49-F238E27FC236}">
                <a16:creationId xmlns:a16="http://schemas.microsoft.com/office/drawing/2014/main" id="{087EB81C-4E4D-C827-2A34-67690B86C5B4}"/>
              </a:ext>
            </a:extLst>
          </p:cNvPr>
          <p:cNvSpPr/>
          <p:nvPr/>
        </p:nvSpPr>
        <p:spPr>
          <a:xfrm>
            <a:off x="6469856" y="1714500"/>
            <a:ext cx="771525" cy="800100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0F81D4FD-1D22-36F9-F582-3364A0B1BE7D}"/>
              </a:ext>
            </a:extLst>
          </p:cNvPr>
          <p:cNvCxnSpPr>
            <a:cxnSpLocks/>
            <a:stCxn id="72" idx="1"/>
            <a:endCxn id="74" idx="3"/>
          </p:cNvCxnSpPr>
          <p:nvPr/>
        </p:nvCxnSpPr>
        <p:spPr>
          <a:xfrm flipH="1">
            <a:off x="5715000" y="5715000"/>
            <a:ext cx="754856" cy="23975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57DA77C9-40E0-C49B-DA2C-A2C2CA45BD00}"/>
              </a:ext>
            </a:extLst>
          </p:cNvPr>
          <p:cNvSpPr/>
          <p:nvPr/>
        </p:nvSpPr>
        <p:spPr>
          <a:xfrm>
            <a:off x="1562100" y="5115250"/>
            <a:ext cx="4152900" cy="124745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TextBox 5">
            <a:extLst>
              <a:ext uri="{FF2B5EF4-FFF2-40B4-BE49-F238E27FC236}">
                <a16:creationId xmlns:a16="http://schemas.microsoft.com/office/drawing/2014/main" id="{84FE682A-6535-8942-4263-A4ABD12E8C6E}"/>
              </a:ext>
            </a:extLst>
          </p:cNvPr>
          <p:cNvSpPr txBox="1"/>
          <p:nvPr/>
        </p:nvSpPr>
        <p:spPr>
          <a:xfrm>
            <a:off x="1628343" y="5184306"/>
            <a:ext cx="3970191" cy="1036630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2400" spc="-60" dirty="0">
                <a:solidFill>
                  <a:srgbClr val="000000"/>
                </a:solidFill>
                <a:latin typeface="+mn-ea"/>
                <a:cs typeface="Canva Sans"/>
                <a:sym typeface="Canva Sans"/>
              </a:rPr>
              <a:t>좌우 패딩 추가로 전체 화면 창과 요소들 사이에 여유 추가 </a:t>
            </a:r>
            <a:endParaRPr lang="en-US" altLang="ko-KR" sz="2400" spc="-60" dirty="0">
              <a:solidFill>
                <a:srgbClr val="000000"/>
              </a:solidFill>
              <a:latin typeface="+mn-ea"/>
              <a:cs typeface="Canva Sans"/>
              <a:sym typeface="Canva Sans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F8BAD346-2216-C7CE-7B46-46E6728C3EF9}"/>
              </a:ext>
            </a:extLst>
          </p:cNvPr>
          <p:cNvSpPr/>
          <p:nvPr/>
        </p:nvSpPr>
        <p:spPr>
          <a:xfrm>
            <a:off x="14020800" y="1714500"/>
            <a:ext cx="771525" cy="800100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oup 3" descr="preencoded.png"/>
          <p:cNvPicPr>
            <a:picLocks noChangeAspect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366713" y="381000"/>
            <a:ext cx="17554576" cy="871538"/>
          </a:xfrm>
          <a:prstGeom prst="rect">
            <a:avLst/>
          </a:prstGeom>
        </p:spPr>
      </p:pic>
      <p:sp>
        <p:nvSpPr>
          <p:cNvPr id="74" name="default_name"/>
          <p:cNvSpPr/>
          <p:nvPr/>
        </p:nvSpPr>
        <p:spPr>
          <a:xfrm>
            <a:off x="733425" y="571500"/>
            <a:ext cx="1857375" cy="533400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indent="0" algn="l">
              <a:lnSpc>
                <a:spcPts val="4050"/>
              </a:lnSpc>
              <a:buNone/>
              <a:defRPr/>
            </a:pPr>
            <a:r>
              <a:rPr lang="ko-KR" altLang="en-US" sz="2700" b="1" kern="0" spc="225" dirty="0">
                <a:solidFill>
                  <a:srgbClr val="000000"/>
                </a:solidFill>
                <a:latin typeface="Noto Sans KR Medium"/>
                <a:ea typeface="Noto Sans KR Medium"/>
                <a:cs typeface="Noto Sans KR Medium"/>
              </a:rPr>
              <a:t>마이페이지</a:t>
            </a:r>
          </a:p>
        </p:txBody>
      </p:sp>
      <p:pic>
        <p:nvPicPr>
          <p:cNvPr id="4" name="그림 3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F4BCB91B-5E81-0BE8-2D93-583DC52D30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00" y="3644286"/>
            <a:ext cx="5867400" cy="4583906"/>
          </a:xfrm>
          <a:prstGeom prst="rect">
            <a:avLst/>
          </a:prstGeom>
        </p:spPr>
      </p:pic>
      <p:pic>
        <p:nvPicPr>
          <p:cNvPr id="6" name="그림 5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E852152E-836E-2BD6-EFA7-05135A0640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112" y="3491886"/>
            <a:ext cx="7400191" cy="4762499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CB87F78-308B-64A8-42CE-ABF271502887}"/>
              </a:ext>
            </a:extLst>
          </p:cNvPr>
          <p:cNvSpPr/>
          <p:nvPr/>
        </p:nvSpPr>
        <p:spPr>
          <a:xfrm>
            <a:off x="3124200" y="4558686"/>
            <a:ext cx="1371600" cy="60960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63FE7A5-448E-3497-9E14-8110B892CD39}"/>
              </a:ext>
            </a:extLst>
          </p:cNvPr>
          <p:cNvSpPr/>
          <p:nvPr/>
        </p:nvSpPr>
        <p:spPr>
          <a:xfrm>
            <a:off x="10515600" y="4634886"/>
            <a:ext cx="1371600" cy="60960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65B1EB72-AC99-DA04-8771-91E1E19B90BD}"/>
              </a:ext>
            </a:extLst>
          </p:cNvPr>
          <p:cNvCxnSpPr>
            <a:cxnSpLocks/>
            <a:stCxn id="7" idx="0"/>
            <a:endCxn id="10" idx="1"/>
          </p:cNvCxnSpPr>
          <p:nvPr/>
        </p:nvCxnSpPr>
        <p:spPr>
          <a:xfrm flipV="1">
            <a:off x="3810000" y="2222193"/>
            <a:ext cx="1828800" cy="233649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0473A77-5B7E-7AE5-709D-C4BC3F60395B}"/>
              </a:ext>
            </a:extLst>
          </p:cNvPr>
          <p:cNvSpPr/>
          <p:nvPr/>
        </p:nvSpPr>
        <p:spPr>
          <a:xfrm>
            <a:off x="5638800" y="1333500"/>
            <a:ext cx="4152900" cy="177738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5">
            <a:extLst>
              <a:ext uri="{FF2B5EF4-FFF2-40B4-BE49-F238E27FC236}">
                <a16:creationId xmlns:a16="http://schemas.microsoft.com/office/drawing/2014/main" id="{019B3C65-4ADC-34FC-65E6-984EE6AF7EA5}"/>
              </a:ext>
            </a:extLst>
          </p:cNvPr>
          <p:cNvSpPr txBox="1"/>
          <p:nvPr/>
        </p:nvSpPr>
        <p:spPr>
          <a:xfrm>
            <a:off x="5705043" y="1402556"/>
            <a:ext cx="3970191" cy="1590628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2400" spc="-60" dirty="0">
                <a:solidFill>
                  <a:srgbClr val="000000"/>
                </a:solidFill>
                <a:latin typeface="+mn-ea"/>
                <a:cs typeface="Canva Sans"/>
                <a:sym typeface="Canva Sans"/>
              </a:rPr>
              <a:t>일반 및 전문가로 전환 시 회원 유형 버튼에 변화를 주어 가시성 증가</a:t>
            </a:r>
            <a:endParaRPr lang="en-US" altLang="ko-KR" sz="2400" spc="-60" dirty="0">
              <a:solidFill>
                <a:srgbClr val="000000"/>
              </a:solidFill>
              <a:latin typeface="+mn-ea"/>
              <a:cs typeface="Canva Sans"/>
              <a:sym typeface="Canva Sans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CE365B94-C9A7-B883-D722-0C2453FED79B}"/>
              </a:ext>
            </a:extLst>
          </p:cNvPr>
          <p:cNvCxnSpPr>
            <a:cxnSpLocks/>
            <a:stCxn id="8" idx="0"/>
            <a:endCxn id="10" idx="3"/>
          </p:cNvCxnSpPr>
          <p:nvPr/>
        </p:nvCxnSpPr>
        <p:spPr>
          <a:xfrm flipH="1" flipV="1">
            <a:off x="9791700" y="2222193"/>
            <a:ext cx="1409700" cy="241269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2A27D96E-C2F5-8CFE-3F26-3BDDA3E78ADA}"/>
              </a:ext>
            </a:extLst>
          </p:cNvPr>
          <p:cNvSpPr/>
          <p:nvPr/>
        </p:nvSpPr>
        <p:spPr>
          <a:xfrm>
            <a:off x="5408770" y="5143500"/>
            <a:ext cx="2516030" cy="60960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CFA099DA-C146-0DA5-F78B-6D7E9AE9131C}"/>
              </a:ext>
            </a:extLst>
          </p:cNvPr>
          <p:cNvSpPr/>
          <p:nvPr/>
        </p:nvSpPr>
        <p:spPr>
          <a:xfrm>
            <a:off x="12800170" y="5067300"/>
            <a:ext cx="2516030" cy="91440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878E628D-100B-CAB6-34DD-C79E7A873890}"/>
              </a:ext>
            </a:extLst>
          </p:cNvPr>
          <p:cNvSpPr/>
          <p:nvPr/>
        </p:nvSpPr>
        <p:spPr>
          <a:xfrm>
            <a:off x="7734300" y="8166714"/>
            <a:ext cx="4152900" cy="124398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TextBox 5">
            <a:extLst>
              <a:ext uri="{FF2B5EF4-FFF2-40B4-BE49-F238E27FC236}">
                <a16:creationId xmlns:a16="http://schemas.microsoft.com/office/drawing/2014/main" id="{D170DD2C-7F29-F0E0-2057-DC3BBA070313}"/>
              </a:ext>
            </a:extLst>
          </p:cNvPr>
          <p:cNvSpPr txBox="1"/>
          <p:nvPr/>
        </p:nvSpPr>
        <p:spPr>
          <a:xfrm>
            <a:off x="7800543" y="8235770"/>
            <a:ext cx="3970191" cy="1036630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2400" spc="-60" dirty="0">
                <a:solidFill>
                  <a:srgbClr val="000000"/>
                </a:solidFill>
                <a:latin typeface="+mn-ea"/>
                <a:cs typeface="Canva Sans"/>
                <a:sym typeface="Canva Sans"/>
              </a:rPr>
              <a:t>아이콘과 글자의 정렬이 일치하도록 수정</a:t>
            </a:r>
            <a:endParaRPr lang="en-US" altLang="ko-KR" sz="2400" spc="-60" dirty="0">
              <a:solidFill>
                <a:srgbClr val="000000"/>
              </a:solidFill>
              <a:latin typeface="+mn-ea"/>
              <a:cs typeface="Canva Sans"/>
              <a:sym typeface="Canva Sans"/>
            </a:endParaRPr>
          </a:p>
        </p:txBody>
      </p: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3176D374-8966-D087-5A68-1A7F1C32961F}"/>
              </a:ext>
            </a:extLst>
          </p:cNvPr>
          <p:cNvCxnSpPr>
            <a:cxnSpLocks/>
            <a:stCxn id="42" idx="2"/>
            <a:endCxn id="46" idx="1"/>
          </p:cNvCxnSpPr>
          <p:nvPr/>
        </p:nvCxnSpPr>
        <p:spPr>
          <a:xfrm>
            <a:off x="6666785" y="5753100"/>
            <a:ext cx="1067515" cy="303560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F9102416-0AB6-29A0-956C-DCE07997A97B}"/>
              </a:ext>
            </a:extLst>
          </p:cNvPr>
          <p:cNvCxnSpPr>
            <a:cxnSpLocks/>
            <a:stCxn id="44" idx="2"/>
            <a:endCxn id="46" idx="3"/>
          </p:cNvCxnSpPr>
          <p:nvPr/>
        </p:nvCxnSpPr>
        <p:spPr>
          <a:xfrm flipH="1">
            <a:off x="11887200" y="5981700"/>
            <a:ext cx="2170985" cy="280700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1028700" y="0"/>
            <a:ext cx="4762" cy="10287000"/>
          </a:xfrm>
          <a:prstGeom prst="line">
            <a:avLst/>
          </a:prstGeom>
          <a:ln w="9525" cap="flat">
            <a:solidFill>
              <a:srgbClr val="29C3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AutoShape 3"/>
          <p:cNvSpPr/>
          <p:nvPr/>
        </p:nvSpPr>
        <p:spPr>
          <a:xfrm flipV="1">
            <a:off x="1086524" y="0"/>
            <a:ext cx="4762" cy="10287000"/>
          </a:xfrm>
          <a:prstGeom prst="line">
            <a:avLst/>
          </a:prstGeom>
          <a:ln w="9525" cap="flat">
            <a:solidFill>
              <a:srgbClr val="29C3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7" name="TextBox 7"/>
          <p:cNvSpPr txBox="1"/>
          <p:nvPr/>
        </p:nvSpPr>
        <p:spPr>
          <a:xfrm>
            <a:off x="2610270" y="4457700"/>
            <a:ext cx="11681086" cy="15053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599"/>
              </a:lnSpc>
              <a:spcBef>
                <a:spcPct val="0"/>
              </a:spcBef>
            </a:pPr>
            <a:r>
              <a:rPr lang="en-US" altLang="ko-KR" sz="9000" b="1" spc="-719" dirty="0">
                <a:solidFill>
                  <a:srgbClr val="29C3FF"/>
                </a:solidFill>
                <a:latin typeface="210 도시락"/>
                <a:ea typeface="210 도시락"/>
                <a:cs typeface="210 도시락"/>
                <a:sym typeface="210 도시락"/>
              </a:rPr>
              <a:t>01 </a:t>
            </a:r>
            <a:r>
              <a:rPr lang="ko-KR" altLang="en-US" sz="9000" b="1" spc="-719" dirty="0">
                <a:solidFill>
                  <a:srgbClr val="29C3FF"/>
                </a:solidFill>
                <a:latin typeface="210 도시락"/>
                <a:ea typeface="210 도시락"/>
                <a:cs typeface="210 도시락"/>
                <a:sym typeface="210 도시락"/>
              </a:rPr>
              <a:t>프로그램 소개</a:t>
            </a:r>
            <a:endParaRPr lang="en-US" sz="9000" b="1" spc="-719" dirty="0">
              <a:solidFill>
                <a:srgbClr val="29C3FF"/>
              </a:solidFill>
              <a:latin typeface="210 도시락"/>
              <a:ea typeface="210 도시락"/>
              <a:cs typeface="210 도시락"/>
              <a:sym typeface="210 도시락"/>
            </a:endParaRPr>
          </a:p>
        </p:txBody>
      </p:sp>
    </p:spTree>
    <p:extLst>
      <p:ext uri="{BB962C8B-B14F-4D97-AF65-F5344CB8AC3E}">
        <p14:creationId xmlns:p14="http://schemas.microsoft.com/office/powerpoint/2010/main" val="21339235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1028700" y="0"/>
            <a:ext cx="4762" cy="10287000"/>
          </a:xfrm>
          <a:prstGeom prst="line">
            <a:avLst/>
          </a:prstGeom>
          <a:ln w="9525" cap="flat">
            <a:solidFill>
              <a:srgbClr val="29C3FF"/>
            </a:solidFill>
            <a:prstDash val="solid"/>
            <a:headEnd w="sm" len="sm"/>
            <a:tailEnd w="sm" len="sm"/>
          </a:ln>
        </p:spPr>
        <p:txBody>
          <a:bodyPr wrap="square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AutoShape 3"/>
          <p:cNvSpPr/>
          <p:nvPr/>
        </p:nvSpPr>
        <p:spPr>
          <a:xfrm flipV="1">
            <a:off x="1086524" y="0"/>
            <a:ext cx="4762" cy="10287000"/>
          </a:xfrm>
          <a:prstGeom prst="line">
            <a:avLst/>
          </a:prstGeom>
          <a:ln w="9525" cap="flat">
            <a:solidFill>
              <a:srgbClr val="29C3FF"/>
            </a:solidFill>
            <a:prstDash val="solid"/>
            <a:headEnd w="sm" len="sm"/>
            <a:tailEnd w="sm" len="sm"/>
          </a:ln>
        </p:spPr>
        <p:txBody>
          <a:bodyPr wrap="square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8" name="TextBox 8"/>
          <p:cNvSpPr txBox="1"/>
          <p:nvPr/>
        </p:nvSpPr>
        <p:spPr>
          <a:xfrm>
            <a:off x="2610270" y="419100"/>
            <a:ext cx="11681086" cy="1440138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l">
              <a:lnSpc>
                <a:spcPts val="12599"/>
              </a:lnSpc>
              <a:spcBef>
                <a:spcPct val="0"/>
              </a:spcBef>
              <a:defRPr/>
            </a:pPr>
            <a:r>
              <a:rPr lang="en-US" sz="7000" b="1" spc="-219" dirty="0">
                <a:solidFill>
                  <a:srgbClr val="29C3FF"/>
                </a:solidFill>
                <a:latin typeface="210 도시락"/>
                <a:ea typeface="210 도시락"/>
                <a:cs typeface="210 도시락"/>
                <a:sym typeface="210 도시락"/>
              </a:rPr>
              <a:t>01-1 </a:t>
            </a:r>
            <a:r>
              <a:rPr lang="ko-KR" altLang="en-US" sz="7000" b="1" spc="-219" dirty="0">
                <a:solidFill>
                  <a:srgbClr val="29C3FF"/>
                </a:solidFill>
                <a:latin typeface="210 도시락"/>
                <a:ea typeface="210 도시락"/>
                <a:cs typeface="210 도시락"/>
                <a:sym typeface="210 도시락"/>
              </a:rPr>
              <a:t>개발  배경</a:t>
            </a:r>
            <a:endParaRPr lang="en-US" sz="7000" b="1" spc="-219" dirty="0">
              <a:solidFill>
                <a:srgbClr val="29C3FF"/>
              </a:solidFill>
              <a:latin typeface="210 도시락"/>
              <a:ea typeface="210 도시락"/>
              <a:cs typeface="210 도시락"/>
              <a:sym typeface="210 도시락"/>
            </a:endParaRPr>
          </a:p>
        </p:txBody>
      </p:sp>
      <p:sp>
        <p:nvSpPr>
          <p:cNvPr id="25" name="사각형: 둥근 한쪽 모서리 24"/>
          <p:cNvSpPr/>
          <p:nvPr/>
        </p:nvSpPr>
        <p:spPr>
          <a:xfrm>
            <a:off x="3070666" y="7323194"/>
            <a:ext cx="2594358" cy="892840"/>
          </a:xfrm>
          <a:prstGeom prst="round1Rect">
            <a:avLst>
              <a:gd name="adj" fmla="val 16667"/>
            </a:avLst>
          </a:prstGeom>
          <a:solidFill>
            <a:srgbClr val="29C3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3070667" y="8216034"/>
            <a:ext cx="5302347" cy="1388397"/>
          </a:xfrm>
          <a:prstGeom prst="rect">
            <a:avLst/>
          </a:prstGeom>
          <a:noFill/>
          <a:ln>
            <a:solidFill>
              <a:srgbClr val="29C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409971-F03F-D80F-D823-19690C3D2936}"/>
              </a:ext>
            </a:extLst>
          </p:cNvPr>
          <p:cNvSpPr txBox="1"/>
          <p:nvPr/>
        </p:nvSpPr>
        <p:spPr>
          <a:xfrm>
            <a:off x="2209800" y="2324100"/>
            <a:ext cx="11993668" cy="11289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spc="-45" dirty="0">
                <a:solidFill>
                  <a:srgbClr val="000000"/>
                </a:solidFill>
                <a:latin typeface="+mn-ea"/>
                <a:cs typeface="Canva Sans"/>
                <a:sym typeface="Canva Sans"/>
              </a:rPr>
              <a:t>공연 전문가들 간에 상호 소통을 보완하고 후원을 통해 공연에 필요한 비용을 충당하여 </a:t>
            </a:r>
            <a:endParaRPr lang="en-US" altLang="ko-KR" sz="2400" spc="-45" dirty="0">
              <a:solidFill>
                <a:srgbClr val="000000"/>
              </a:solidFill>
              <a:latin typeface="+mn-ea"/>
              <a:cs typeface="Canva Sans"/>
              <a:sym typeface="Canva Sans"/>
            </a:endParaRPr>
          </a:p>
          <a:p>
            <a:pPr>
              <a:lnSpc>
                <a:spcPct val="150000"/>
              </a:lnSpc>
            </a:pPr>
            <a:r>
              <a:rPr lang="ko-KR" altLang="en-US" sz="2400" spc="-45" dirty="0">
                <a:solidFill>
                  <a:srgbClr val="000000"/>
                </a:solidFill>
                <a:latin typeface="+mn-ea"/>
                <a:cs typeface="Canva Sans"/>
                <a:sym typeface="Canva Sans"/>
              </a:rPr>
              <a:t>보다 원활한 공연 준비를 할 수 있도록  한다</a:t>
            </a:r>
            <a:r>
              <a:rPr lang="en-US" altLang="ko-KR" sz="2400" spc="-45" dirty="0">
                <a:solidFill>
                  <a:srgbClr val="000000"/>
                </a:solidFill>
                <a:latin typeface="+mn-ea"/>
                <a:cs typeface="Canva Sans"/>
                <a:sym typeface="Canva Sans"/>
              </a:rPr>
              <a:t>.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27632D8-9DD4-D496-19CD-F8D4289E713A}"/>
              </a:ext>
            </a:extLst>
          </p:cNvPr>
          <p:cNvSpPr/>
          <p:nvPr/>
        </p:nvSpPr>
        <p:spPr>
          <a:xfrm>
            <a:off x="2057400" y="2332069"/>
            <a:ext cx="14125158" cy="1150662"/>
          </a:xfrm>
          <a:prstGeom prst="rect">
            <a:avLst/>
          </a:prstGeom>
          <a:noFill/>
          <a:ln>
            <a:solidFill>
              <a:srgbClr val="29C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 descr="텍스트, 스크린샷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034B6541-743D-8709-5EB0-0C8E987E236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919"/>
          <a:stretch/>
        </p:blipFill>
        <p:spPr>
          <a:xfrm>
            <a:off x="3552692" y="3643862"/>
            <a:ext cx="4219708" cy="3099517"/>
          </a:xfrm>
          <a:prstGeom prst="rect">
            <a:avLst/>
          </a:prstGeom>
        </p:spPr>
      </p:pic>
      <p:sp>
        <p:nvSpPr>
          <p:cNvPr id="18" name="TextBox 5">
            <a:extLst>
              <a:ext uri="{FF2B5EF4-FFF2-40B4-BE49-F238E27FC236}">
                <a16:creationId xmlns:a16="http://schemas.microsoft.com/office/drawing/2014/main" id="{CC75BF09-4635-7C11-2701-4D1BB2183F7E}"/>
              </a:ext>
            </a:extLst>
          </p:cNvPr>
          <p:cNvSpPr txBox="1"/>
          <p:nvPr/>
        </p:nvSpPr>
        <p:spPr>
          <a:xfrm>
            <a:off x="3395962" y="7294619"/>
            <a:ext cx="2036904" cy="745332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6840"/>
              </a:lnSpc>
              <a:defRPr/>
            </a:pPr>
            <a:r>
              <a:rPr lang="ko-KR" altLang="en-US" sz="2800" spc="-60" err="1">
                <a:solidFill>
                  <a:srgbClr val="000000"/>
                </a:solidFill>
                <a:latin typeface="+mn-ea"/>
                <a:cs typeface="Canva Sans"/>
                <a:sym typeface="Canva Sans"/>
              </a:rPr>
              <a:t>펀딩</a:t>
            </a:r>
            <a:r>
              <a:rPr lang="ko-KR" altLang="en-US" sz="2800" spc="-60" dirty="0">
                <a:solidFill>
                  <a:srgbClr val="000000"/>
                </a:solidFill>
                <a:latin typeface="+mn-ea"/>
                <a:cs typeface="Canva Sans"/>
                <a:sym typeface="Canva Sans"/>
              </a:rPr>
              <a:t> 페이지</a:t>
            </a:r>
            <a:endParaRPr lang="en-US" altLang="ko-KR" sz="2800" spc="-60" dirty="0">
              <a:solidFill>
                <a:srgbClr val="000000"/>
              </a:solidFill>
              <a:latin typeface="+mn-ea"/>
              <a:cs typeface="Canva Sans"/>
              <a:sym typeface="Canva Sans"/>
            </a:endParaRPr>
          </a:p>
        </p:txBody>
      </p:sp>
      <p:sp>
        <p:nvSpPr>
          <p:cNvPr id="19" name="TextBox 5">
            <a:extLst>
              <a:ext uri="{FF2B5EF4-FFF2-40B4-BE49-F238E27FC236}">
                <a16:creationId xmlns:a16="http://schemas.microsoft.com/office/drawing/2014/main" id="{FA47B072-365E-1B8A-E88D-163A1DFB3DAE}"/>
              </a:ext>
            </a:extLst>
          </p:cNvPr>
          <p:cNvSpPr txBox="1"/>
          <p:nvPr/>
        </p:nvSpPr>
        <p:spPr>
          <a:xfrm>
            <a:off x="3225658" y="8232831"/>
            <a:ext cx="5461142" cy="1209370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2800" spc="-60" dirty="0">
                <a:solidFill>
                  <a:srgbClr val="000000"/>
                </a:solidFill>
                <a:latin typeface="+mn-ea"/>
                <a:cs typeface="Canva Sans"/>
                <a:sym typeface="Canva Sans"/>
              </a:rPr>
              <a:t>일반 회원들이 프로젝트를 쉽게 찾아보고 후원할 수 있는 페이지</a:t>
            </a:r>
            <a:endParaRPr lang="en-US" altLang="ko-KR" sz="2800" spc="-60" dirty="0">
              <a:solidFill>
                <a:srgbClr val="000000"/>
              </a:solidFill>
              <a:latin typeface="+mn-ea"/>
              <a:cs typeface="Canva Sans"/>
              <a:sym typeface="Canva Sans"/>
            </a:endParaRPr>
          </a:p>
        </p:txBody>
      </p:sp>
      <p:sp>
        <p:nvSpPr>
          <p:cNvPr id="20" name="사각형: 둥근 한쪽 모서리 19">
            <a:extLst>
              <a:ext uri="{FF2B5EF4-FFF2-40B4-BE49-F238E27FC236}">
                <a16:creationId xmlns:a16="http://schemas.microsoft.com/office/drawing/2014/main" id="{219706D1-D853-A647-A89F-64D1A4666645}"/>
              </a:ext>
            </a:extLst>
          </p:cNvPr>
          <p:cNvSpPr/>
          <p:nvPr/>
        </p:nvSpPr>
        <p:spPr>
          <a:xfrm>
            <a:off x="9905999" y="7339990"/>
            <a:ext cx="2594358" cy="892840"/>
          </a:xfrm>
          <a:prstGeom prst="round1Rect">
            <a:avLst>
              <a:gd name="adj" fmla="val 16667"/>
            </a:avLst>
          </a:prstGeom>
          <a:solidFill>
            <a:srgbClr val="29C3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8663077-A3D7-167C-C522-212511F11DF4}"/>
              </a:ext>
            </a:extLst>
          </p:cNvPr>
          <p:cNvSpPr/>
          <p:nvPr/>
        </p:nvSpPr>
        <p:spPr>
          <a:xfrm>
            <a:off x="9906000" y="8232831"/>
            <a:ext cx="6551028" cy="1530364"/>
          </a:xfrm>
          <a:prstGeom prst="rect">
            <a:avLst/>
          </a:prstGeom>
          <a:noFill/>
          <a:ln>
            <a:solidFill>
              <a:srgbClr val="29C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2" name="TextBox 5">
            <a:extLst>
              <a:ext uri="{FF2B5EF4-FFF2-40B4-BE49-F238E27FC236}">
                <a16:creationId xmlns:a16="http://schemas.microsoft.com/office/drawing/2014/main" id="{BE0E7B77-CC64-D265-2DEB-950A40EF5393}"/>
              </a:ext>
            </a:extLst>
          </p:cNvPr>
          <p:cNvSpPr txBox="1"/>
          <p:nvPr/>
        </p:nvSpPr>
        <p:spPr>
          <a:xfrm>
            <a:off x="10231295" y="7311415"/>
            <a:ext cx="2036904" cy="745332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6840"/>
              </a:lnSpc>
              <a:defRPr/>
            </a:pPr>
            <a:r>
              <a:rPr lang="ko-KR" altLang="en-US" sz="2800" spc="-60" dirty="0">
                <a:solidFill>
                  <a:srgbClr val="000000"/>
                </a:solidFill>
                <a:latin typeface="+mn-ea"/>
                <a:cs typeface="Canva Sans"/>
                <a:sym typeface="Canva Sans"/>
              </a:rPr>
              <a:t>모집 페이지</a:t>
            </a:r>
            <a:endParaRPr lang="en-US" altLang="ko-KR" sz="2800" spc="-60" dirty="0">
              <a:solidFill>
                <a:srgbClr val="000000"/>
              </a:solidFill>
              <a:latin typeface="+mn-ea"/>
              <a:cs typeface="Canva Sans"/>
              <a:sym typeface="Canva Sans"/>
            </a:endParaRPr>
          </a:p>
        </p:txBody>
      </p:sp>
      <p:sp>
        <p:nvSpPr>
          <p:cNvPr id="23" name="TextBox 5">
            <a:extLst>
              <a:ext uri="{FF2B5EF4-FFF2-40B4-BE49-F238E27FC236}">
                <a16:creationId xmlns:a16="http://schemas.microsoft.com/office/drawing/2014/main" id="{0C183A33-80E7-16FD-BC19-0B0DC970367D}"/>
              </a:ext>
            </a:extLst>
          </p:cNvPr>
          <p:cNvSpPr txBox="1"/>
          <p:nvPr/>
        </p:nvSpPr>
        <p:spPr>
          <a:xfrm>
            <a:off x="10221770" y="8311845"/>
            <a:ext cx="5778058" cy="1209370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2800" spc="-60" dirty="0">
                <a:solidFill>
                  <a:srgbClr val="000000"/>
                </a:solidFill>
                <a:latin typeface="+mn-ea"/>
                <a:cs typeface="Canva Sans"/>
                <a:sym typeface="Canva Sans"/>
              </a:rPr>
              <a:t>전문가 회원들이 프로젝트를 만들고 참여자를 모집할 수 있는 페이지</a:t>
            </a:r>
            <a:endParaRPr lang="en-US" altLang="ko-KR" sz="2800" spc="-60" dirty="0">
              <a:solidFill>
                <a:srgbClr val="000000"/>
              </a:solidFill>
              <a:latin typeface="+mn-ea"/>
              <a:cs typeface="Canva Sans"/>
              <a:sym typeface="Canva Sans"/>
            </a:endParaRPr>
          </a:p>
        </p:txBody>
      </p:sp>
      <p:pic>
        <p:nvPicPr>
          <p:cNvPr id="26" name="그림 25" descr="텍스트, 스크린샷, 그래픽 디자인, 소프트웨어이(가) 표시된 사진&#10;&#10;자동 생성된 설명">
            <a:extLst>
              <a:ext uri="{FF2B5EF4-FFF2-40B4-BE49-F238E27FC236}">
                <a16:creationId xmlns:a16="http://schemas.microsoft.com/office/drawing/2014/main" id="{82C09ED7-8D7F-AFF2-3023-46FFF0EFF2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3643862"/>
            <a:ext cx="4680632" cy="359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239185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1028700" y="0"/>
            <a:ext cx="4762" cy="10287000"/>
          </a:xfrm>
          <a:prstGeom prst="line">
            <a:avLst/>
          </a:prstGeom>
          <a:ln w="9525" cap="flat">
            <a:solidFill>
              <a:srgbClr val="29C3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AutoShape 3"/>
          <p:cNvSpPr/>
          <p:nvPr/>
        </p:nvSpPr>
        <p:spPr>
          <a:xfrm flipV="1">
            <a:off x="1086524" y="0"/>
            <a:ext cx="4762" cy="10287000"/>
          </a:xfrm>
          <a:prstGeom prst="line">
            <a:avLst/>
          </a:prstGeom>
          <a:ln w="9525" cap="flat">
            <a:solidFill>
              <a:srgbClr val="29C3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7" name="TextBox 7"/>
          <p:cNvSpPr txBox="1"/>
          <p:nvPr/>
        </p:nvSpPr>
        <p:spPr>
          <a:xfrm>
            <a:off x="2610270" y="4399065"/>
            <a:ext cx="11681086" cy="15053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599"/>
              </a:lnSpc>
              <a:spcBef>
                <a:spcPct val="0"/>
              </a:spcBef>
            </a:pPr>
            <a:r>
              <a:rPr lang="en-US" altLang="ko-KR" sz="9000" b="1" spc="-719" dirty="0">
                <a:solidFill>
                  <a:srgbClr val="29C3FF"/>
                </a:solidFill>
                <a:latin typeface="+mn-ea"/>
                <a:cs typeface="210 도시락"/>
                <a:sym typeface="210 도시락"/>
              </a:rPr>
              <a:t>02 </a:t>
            </a:r>
            <a:r>
              <a:rPr lang="ko-KR" altLang="en-US" sz="9000" b="1" spc="-719" dirty="0">
                <a:solidFill>
                  <a:srgbClr val="29C3FF"/>
                </a:solidFill>
                <a:latin typeface="+mn-ea"/>
                <a:cs typeface="210 도시락"/>
                <a:sym typeface="210 도시락"/>
              </a:rPr>
              <a:t>사용성 테스트 계획서</a:t>
            </a:r>
            <a:endParaRPr lang="en-US" sz="9000" b="1" spc="-719" dirty="0">
              <a:solidFill>
                <a:srgbClr val="29C3FF"/>
              </a:solidFill>
              <a:latin typeface="+mn-ea"/>
              <a:cs typeface="210 도시락"/>
              <a:sym typeface="210 도시락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1028700" y="0"/>
            <a:ext cx="4762" cy="10287000"/>
          </a:xfrm>
          <a:prstGeom prst="line">
            <a:avLst/>
          </a:prstGeom>
          <a:ln w="9525" cap="flat">
            <a:solidFill>
              <a:srgbClr val="29C3FF"/>
            </a:solidFill>
            <a:prstDash val="solid"/>
            <a:headEnd w="sm" len="sm"/>
            <a:tailEnd w="sm" len="sm"/>
          </a:ln>
        </p:spPr>
        <p:txBody>
          <a:bodyPr wrap="square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AutoShape 3"/>
          <p:cNvSpPr/>
          <p:nvPr/>
        </p:nvSpPr>
        <p:spPr>
          <a:xfrm flipV="1">
            <a:off x="1086524" y="0"/>
            <a:ext cx="4762" cy="10287000"/>
          </a:xfrm>
          <a:prstGeom prst="line">
            <a:avLst/>
          </a:prstGeom>
          <a:ln w="9525" cap="flat">
            <a:solidFill>
              <a:srgbClr val="29C3FF"/>
            </a:solidFill>
            <a:prstDash val="solid"/>
            <a:headEnd w="sm" len="sm"/>
            <a:tailEnd w="sm" len="sm"/>
          </a:ln>
        </p:spPr>
        <p:txBody>
          <a:bodyPr wrap="square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8" name="TextBox 8"/>
          <p:cNvSpPr txBox="1"/>
          <p:nvPr/>
        </p:nvSpPr>
        <p:spPr>
          <a:xfrm>
            <a:off x="2610270" y="419100"/>
            <a:ext cx="11681086" cy="1440138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l">
              <a:lnSpc>
                <a:spcPts val="12599"/>
              </a:lnSpc>
              <a:spcBef>
                <a:spcPct val="0"/>
              </a:spcBef>
              <a:defRPr/>
            </a:pPr>
            <a:r>
              <a:rPr lang="en-US" sz="7000" b="1" spc="-219" dirty="0">
                <a:solidFill>
                  <a:srgbClr val="29C3FF"/>
                </a:solidFill>
                <a:latin typeface="210 도시락"/>
                <a:ea typeface="210 도시락"/>
                <a:cs typeface="210 도시락"/>
                <a:sym typeface="210 도시락"/>
              </a:rPr>
              <a:t>02-1 </a:t>
            </a:r>
            <a:r>
              <a:rPr lang="ko-KR" altLang="en-US" sz="7000" b="1" spc="-219" dirty="0">
                <a:solidFill>
                  <a:srgbClr val="29C3FF"/>
                </a:solidFill>
                <a:latin typeface="210 도시락"/>
                <a:ea typeface="210 도시락"/>
                <a:cs typeface="210 도시락"/>
                <a:sym typeface="210 도시락"/>
              </a:rPr>
              <a:t>목표와 기대효과</a:t>
            </a:r>
            <a:endParaRPr lang="en-US" sz="7000" b="1" spc="-219" dirty="0">
              <a:solidFill>
                <a:srgbClr val="29C3FF"/>
              </a:solidFill>
              <a:latin typeface="210 도시락"/>
              <a:ea typeface="210 도시락"/>
              <a:cs typeface="210 도시락"/>
              <a:sym typeface="210 도시락"/>
            </a:endParaRPr>
          </a:p>
        </p:txBody>
      </p:sp>
      <p:sp>
        <p:nvSpPr>
          <p:cNvPr id="11" name="사각형: 둥근 한쪽 모서리 10"/>
          <p:cNvSpPr/>
          <p:nvPr/>
        </p:nvSpPr>
        <p:spPr>
          <a:xfrm>
            <a:off x="1600202" y="2604497"/>
            <a:ext cx="3800480" cy="745333"/>
          </a:xfrm>
          <a:prstGeom prst="round1Rect">
            <a:avLst>
              <a:gd name="adj" fmla="val 16667"/>
            </a:avLst>
          </a:prstGeom>
          <a:solidFill>
            <a:srgbClr val="29C3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+mn-ea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600201" y="3349831"/>
            <a:ext cx="15152095" cy="1488869"/>
          </a:xfrm>
          <a:prstGeom prst="rect">
            <a:avLst/>
          </a:prstGeom>
          <a:noFill/>
          <a:ln>
            <a:solidFill>
              <a:srgbClr val="29C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+mn-ea"/>
            </a:endParaRPr>
          </a:p>
        </p:txBody>
      </p:sp>
      <p:sp>
        <p:nvSpPr>
          <p:cNvPr id="25" name="사각형: 둥근 한쪽 모서리 24"/>
          <p:cNvSpPr/>
          <p:nvPr/>
        </p:nvSpPr>
        <p:spPr>
          <a:xfrm>
            <a:off x="1600203" y="4966695"/>
            <a:ext cx="3795710" cy="745333"/>
          </a:xfrm>
          <a:prstGeom prst="round1Rect">
            <a:avLst>
              <a:gd name="adj" fmla="val 16667"/>
            </a:avLst>
          </a:prstGeom>
          <a:solidFill>
            <a:srgbClr val="29C3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+mn-ea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1600202" y="5712029"/>
            <a:ext cx="15152095" cy="1488869"/>
          </a:xfrm>
          <a:prstGeom prst="rect">
            <a:avLst/>
          </a:prstGeom>
          <a:noFill/>
          <a:ln>
            <a:solidFill>
              <a:srgbClr val="29C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+mn-ea"/>
            </a:endParaRPr>
          </a:p>
        </p:txBody>
      </p:sp>
      <p:sp>
        <p:nvSpPr>
          <p:cNvPr id="12" name="TextBox 5">
            <a:extLst>
              <a:ext uri="{FF2B5EF4-FFF2-40B4-BE49-F238E27FC236}">
                <a16:creationId xmlns:a16="http://schemas.microsoft.com/office/drawing/2014/main" id="{1D143A12-8781-4FC2-945C-94BDE2649514}"/>
              </a:ext>
            </a:extLst>
          </p:cNvPr>
          <p:cNvSpPr txBox="1"/>
          <p:nvPr/>
        </p:nvSpPr>
        <p:spPr>
          <a:xfrm>
            <a:off x="1431293" y="2473659"/>
            <a:ext cx="4133530" cy="745332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>
              <a:lnSpc>
                <a:spcPts val="6840"/>
              </a:lnSpc>
              <a:defRPr/>
            </a:pPr>
            <a:r>
              <a:rPr lang="ko-KR" altLang="en-US" sz="2800" spc="-60" dirty="0">
                <a:solidFill>
                  <a:schemeClr val="bg1"/>
                </a:solidFill>
                <a:latin typeface="+mn-ea"/>
                <a:cs typeface="Canva Sans"/>
                <a:sym typeface="Canva Sans"/>
              </a:rPr>
              <a:t>휴리스틱 </a:t>
            </a:r>
            <a:r>
              <a:rPr lang="en-US" altLang="ko-KR" sz="2800" spc="-60" dirty="0">
                <a:solidFill>
                  <a:schemeClr val="bg1"/>
                </a:solidFill>
                <a:latin typeface="+mn-ea"/>
                <a:cs typeface="Canva Sans"/>
                <a:sym typeface="Canva Sans"/>
              </a:rPr>
              <a:t>10</a:t>
            </a:r>
            <a:r>
              <a:rPr lang="ko-KR" altLang="en-US" sz="2800" spc="-60" dirty="0">
                <a:solidFill>
                  <a:schemeClr val="bg1"/>
                </a:solidFill>
                <a:latin typeface="+mn-ea"/>
                <a:cs typeface="Canva Sans"/>
                <a:sym typeface="Canva Sans"/>
              </a:rPr>
              <a:t>가지 원칙</a:t>
            </a:r>
            <a:endParaRPr lang="en-US" altLang="ko-KR" sz="2800" spc="-60" dirty="0">
              <a:solidFill>
                <a:schemeClr val="bg1"/>
              </a:solidFill>
              <a:latin typeface="+mn-ea"/>
              <a:cs typeface="Canva Sans"/>
              <a:sym typeface="Canva Sans"/>
            </a:endParaRPr>
          </a:p>
        </p:txBody>
      </p:sp>
      <p:sp>
        <p:nvSpPr>
          <p:cNvPr id="15" name="TextBox 5">
            <a:extLst>
              <a:ext uri="{FF2B5EF4-FFF2-40B4-BE49-F238E27FC236}">
                <a16:creationId xmlns:a16="http://schemas.microsoft.com/office/drawing/2014/main" id="{01310EDF-5E65-4893-9E36-79DA7471FE42}"/>
              </a:ext>
            </a:extLst>
          </p:cNvPr>
          <p:cNvSpPr txBox="1"/>
          <p:nvPr/>
        </p:nvSpPr>
        <p:spPr>
          <a:xfrm>
            <a:off x="1812293" y="3444405"/>
            <a:ext cx="14875507" cy="1222386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2800" spc="-60" dirty="0">
                <a:solidFill>
                  <a:srgbClr val="000000"/>
                </a:solidFill>
                <a:latin typeface="+mn-ea"/>
                <a:cs typeface="Canva Sans"/>
                <a:sym typeface="Canva Sans"/>
              </a:rPr>
              <a:t>시스템 상태의 가시성을 확보하여 시스템과 사용자간 상호작용을 확보하였으며</a:t>
            </a:r>
            <a:r>
              <a:rPr lang="en-US" altLang="ko-KR" sz="2800" spc="-60" dirty="0">
                <a:solidFill>
                  <a:srgbClr val="000000"/>
                </a:solidFill>
                <a:latin typeface="+mn-ea"/>
                <a:cs typeface="Canva Sans"/>
                <a:sym typeface="Canva Sans"/>
              </a:rPr>
              <a:t>, 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2800" spc="-60" dirty="0">
                <a:solidFill>
                  <a:srgbClr val="000000"/>
                </a:solidFill>
                <a:latin typeface="+mn-ea"/>
                <a:cs typeface="Canva Sans"/>
                <a:sym typeface="Canva Sans"/>
              </a:rPr>
              <a:t>컨텐츠의 크기는 늘리고 양은 줄여 사용자가 원하는 정보에 집중 할 수 있게 하였다</a:t>
            </a:r>
            <a:r>
              <a:rPr lang="en-US" altLang="ko-KR" sz="2800" spc="-60" dirty="0">
                <a:solidFill>
                  <a:srgbClr val="000000"/>
                </a:solidFill>
                <a:latin typeface="+mn-ea"/>
                <a:cs typeface="Canva Sans"/>
                <a:sym typeface="Canva Sans"/>
              </a:rPr>
              <a:t>. </a:t>
            </a:r>
          </a:p>
        </p:txBody>
      </p:sp>
      <p:sp>
        <p:nvSpPr>
          <p:cNvPr id="16" name="TextBox 5">
            <a:extLst>
              <a:ext uri="{FF2B5EF4-FFF2-40B4-BE49-F238E27FC236}">
                <a16:creationId xmlns:a16="http://schemas.microsoft.com/office/drawing/2014/main" id="{3D6CA322-D2C3-4EF9-A734-2DB388C59E08}"/>
              </a:ext>
            </a:extLst>
          </p:cNvPr>
          <p:cNvSpPr txBox="1"/>
          <p:nvPr/>
        </p:nvSpPr>
        <p:spPr>
          <a:xfrm>
            <a:off x="1352870" y="4835859"/>
            <a:ext cx="4133530" cy="745332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>
              <a:lnSpc>
                <a:spcPts val="6840"/>
              </a:lnSpc>
              <a:defRPr/>
            </a:pPr>
            <a:r>
              <a:rPr lang="ko-KR" altLang="en-US" sz="2800" spc="-60" dirty="0">
                <a:solidFill>
                  <a:schemeClr val="bg1"/>
                </a:solidFill>
                <a:latin typeface="+mn-ea"/>
                <a:cs typeface="Canva Sans"/>
                <a:sym typeface="Canva Sans"/>
              </a:rPr>
              <a:t>사용성 평가 목표</a:t>
            </a:r>
            <a:endParaRPr lang="en-US" altLang="ko-KR" sz="2800" spc="-60" dirty="0">
              <a:solidFill>
                <a:schemeClr val="bg1"/>
              </a:solidFill>
              <a:latin typeface="+mn-ea"/>
              <a:cs typeface="Canva Sans"/>
              <a:sym typeface="Canva Sans"/>
            </a:endParaRPr>
          </a:p>
        </p:txBody>
      </p:sp>
      <p:sp>
        <p:nvSpPr>
          <p:cNvPr id="17" name="TextBox 5">
            <a:extLst>
              <a:ext uri="{FF2B5EF4-FFF2-40B4-BE49-F238E27FC236}">
                <a16:creationId xmlns:a16="http://schemas.microsoft.com/office/drawing/2014/main" id="{716CCD96-5C91-446E-8D4B-FDD0322C3768}"/>
              </a:ext>
            </a:extLst>
          </p:cNvPr>
          <p:cNvSpPr txBox="1"/>
          <p:nvPr/>
        </p:nvSpPr>
        <p:spPr>
          <a:xfrm>
            <a:off x="1812293" y="5809789"/>
            <a:ext cx="14875507" cy="1225848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2800" spc="-60" dirty="0">
                <a:solidFill>
                  <a:srgbClr val="000000"/>
                </a:solidFill>
                <a:latin typeface="+mn-ea"/>
                <a:cs typeface="Canva Sans"/>
                <a:sym typeface="Canva Sans"/>
              </a:rPr>
              <a:t>사용자가 예측한 버튼 기능과 실제 버튼 기능의 차이 비교</a:t>
            </a:r>
            <a:endParaRPr lang="en-US" altLang="ko-KR" sz="2800" spc="-60" dirty="0">
              <a:solidFill>
                <a:srgbClr val="000000"/>
              </a:solidFill>
              <a:latin typeface="+mn-ea"/>
              <a:cs typeface="Canva Sans"/>
              <a:sym typeface="Canva Sans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2800" spc="-60" dirty="0">
                <a:solidFill>
                  <a:srgbClr val="000000"/>
                </a:solidFill>
                <a:latin typeface="+mn-ea"/>
                <a:cs typeface="Canva Sans"/>
                <a:sym typeface="Canva Sans"/>
              </a:rPr>
              <a:t>UI </a:t>
            </a:r>
            <a:r>
              <a:rPr lang="ko-KR" altLang="en-US" sz="2800" spc="-60" dirty="0">
                <a:solidFill>
                  <a:srgbClr val="000000"/>
                </a:solidFill>
                <a:latin typeface="+mn-ea"/>
                <a:cs typeface="Canva Sans"/>
                <a:sym typeface="Canva Sans"/>
              </a:rPr>
              <a:t>일관성 및 가시성 확인</a:t>
            </a:r>
            <a:endParaRPr lang="en-US" altLang="ko-KR" sz="2800" spc="-60" dirty="0">
              <a:solidFill>
                <a:srgbClr val="000000"/>
              </a:solidFill>
              <a:latin typeface="+mn-ea"/>
              <a:cs typeface="Canva Sans"/>
              <a:sym typeface="Canva Sans"/>
            </a:endParaRPr>
          </a:p>
        </p:txBody>
      </p:sp>
      <p:sp>
        <p:nvSpPr>
          <p:cNvPr id="18" name="사각형: 둥근 한쪽 모서리 17">
            <a:extLst>
              <a:ext uri="{FF2B5EF4-FFF2-40B4-BE49-F238E27FC236}">
                <a16:creationId xmlns:a16="http://schemas.microsoft.com/office/drawing/2014/main" id="{763D17E9-1E8E-43A9-BD6F-0CECB51E038D}"/>
              </a:ext>
            </a:extLst>
          </p:cNvPr>
          <p:cNvSpPr/>
          <p:nvPr/>
        </p:nvSpPr>
        <p:spPr>
          <a:xfrm>
            <a:off x="1600203" y="7369967"/>
            <a:ext cx="3795710" cy="745333"/>
          </a:xfrm>
          <a:prstGeom prst="round1Rect">
            <a:avLst>
              <a:gd name="adj" fmla="val 16667"/>
            </a:avLst>
          </a:prstGeom>
          <a:solidFill>
            <a:srgbClr val="29C3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bg1"/>
              </a:solidFill>
              <a:latin typeface="+mn-ea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F74715A-7070-45AF-8A6A-3E235662DC75}"/>
              </a:ext>
            </a:extLst>
          </p:cNvPr>
          <p:cNvSpPr/>
          <p:nvPr/>
        </p:nvSpPr>
        <p:spPr>
          <a:xfrm>
            <a:off x="1600202" y="8102469"/>
            <a:ext cx="15152095" cy="1488869"/>
          </a:xfrm>
          <a:prstGeom prst="rect">
            <a:avLst/>
          </a:prstGeom>
          <a:noFill/>
          <a:ln>
            <a:solidFill>
              <a:srgbClr val="29C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+mn-ea"/>
            </a:endParaRPr>
          </a:p>
        </p:txBody>
      </p:sp>
      <p:sp>
        <p:nvSpPr>
          <p:cNvPr id="20" name="TextBox 5">
            <a:extLst>
              <a:ext uri="{FF2B5EF4-FFF2-40B4-BE49-F238E27FC236}">
                <a16:creationId xmlns:a16="http://schemas.microsoft.com/office/drawing/2014/main" id="{74006402-A847-4505-A004-0A1176774523}"/>
              </a:ext>
            </a:extLst>
          </p:cNvPr>
          <p:cNvSpPr txBox="1"/>
          <p:nvPr/>
        </p:nvSpPr>
        <p:spPr>
          <a:xfrm>
            <a:off x="1431293" y="7285827"/>
            <a:ext cx="4133530" cy="745332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>
              <a:lnSpc>
                <a:spcPts val="6840"/>
              </a:lnSpc>
              <a:defRPr/>
            </a:pPr>
            <a:r>
              <a:rPr lang="ko-KR" altLang="en-US" sz="2800" spc="-60" dirty="0">
                <a:solidFill>
                  <a:schemeClr val="bg1"/>
                </a:solidFill>
                <a:latin typeface="+mn-ea"/>
                <a:cs typeface="Canva Sans"/>
                <a:sym typeface="Canva Sans"/>
              </a:rPr>
              <a:t>기대효과</a:t>
            </a:r>
            <a:endParaRPr lang="en-US" altLang="ko-KR" sz="2800" spc="-60" dirty="0">
              <a:solidFill>
                <a:schemeClr val="bg1"/>
              </a:solidFill>
              <a:latin typeface="+mn-ea"/>
              <a:cs typeface="Canva Sans"/>
              <a:sym typeface="Canva Sans"/>
            </a:endParaRPr>
          </a:p>
        </p:txBody>
      </p:sp>
      <p:sp>
        <p:nvSpPr>
          <p:cNvPr id="21" name="TextBox 5">
            <a:extLst>
              <a:ext uri="{FF2B5EF4-FFF2-40B4-BE49-F238E27FC236}">
                <a16:creationId xmlns:a16="http://schemas.microsoft.com/office/drawing/2014/main" id="{48778C09-7500-47F8-8E0D-FC9CF9850A37}"/>
              </a:ext>
            </a:extLst>
          </p:cNvPr>
          <p:cNvSpPr txBox="1"/>
          <p:nvPr/>
        </p:nvSpPr>
        <p:spPr>
          <a:xfrm>
            <a:off x="1812293" y="8200229"/>
            <a:ext cx="14875507" cy="1225848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2800" spc="-60" dirty="0">
                <a:solidFill>
                  <a:srgbClr val="000000"/>
                </a:solidFill>
                <a:latin typeface="+mn-ea"/>
                <a:cs typeface="Canva Sans"/>
                <a:sym typeface="Canva Sans"/>
              </a:rPr>
              <a:t>사용자가 예측한 버튼 기능과 실제 버튼 기능을 일치 시킨다</a:t>
            </a:r>
            <a:r>
              <a:rPr lang="en-US" altLang="ko-KR" sz="2800" spc="-60" dirty="0">
                <a:solidFill>
                  <a:srgbClr val="000000"/>
                </a:solidFill>
                <a:latin typeface="+mn-ea"/>
                <a:cs typeface="Canva Sans"/>
                <a:sym typeface="Canva Sans"/>
              </a:rPr>
              <a:t>.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2800" spc="-60" dirty="0">
                <a:solidFill>
                  <a:srgbClr val="000000"/>
                </a:solidFill>
                <a:latin typeface="+mn-ea"/>
                <a:cs typeface="Canva Sans"/>
                <a:sym typeface="Canva Sans"/>
              </a:rPr>
              <a:t>사용자에게 제공되는 컨텐츠의 일관성을 확보한다</a:t>
            </a:r>
            <a:r>
              <a:rPr lang="en-US" altLang="ko-KR" sz="2800" spc="-60" dirty="0">
                <a:solidFill>
                  <a:srgbClr val="000000"/>
                </a:solidFill>
                <a:latin typeface="+mn-ea"/>
                <a:cs typeface="Canva Sans"/>
                <a:sym typeface="Canva San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9795045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1028700" y="0"/>
            <a:ext cx="4762" cy="10287000"/>
          </a:xfrm>
          <a:prstGeom prst="line">
            <a:avLst/>
          </a:prstGeom>
          <a:ln w="9525" cap="flat">
            <a:solidFill>
              <a:srgbClr val="29C3FF"/>
            </a:solidFill>
            <a:prstDash val="solid"/>
            <a:headEnd w="sm" len="sm"/>
            <a:tailEnd w="sm" len="sm"/>
          </a:ln>
        </p:spPr>
        <p:txBody>
          <a:bodyPr wrap="square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AutoShape 3"/>
          <p:cNvSpPr/>
          <p:nvPr/>
        </p:nvSpPr>
        <p:spPr>
          <a:xfrm flipV="1">
            <a:off x="1086524" y="0"/>
            <a:ext cx="4762" cy="10287000"/>
          </a:xfrm>
          <a:prstGeom prst="line">
            <a:avLst/>
          </a:prstGeom>
          <a:ln w="9525" cap="flat">
            <a:solidFill>
              <a:srgbClr val="29C3FF"/>
            </a:solidFill>
            <a:prstDash val="solid"/>
            <a:headEnd w="sm" len="sm"/>
            <a:tailEnd w="sm" len="sm"/>
          </a:ln>
        </p:spPr>
        <p:txBody>
          <a:bodyPr wrap="square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8" name="TextBox 8"/>
          <p:cNvSpPr txBox="1"/>
          <p:nvPr/>
        </p:nvSpPr>
        <p:spPr>
          <a:xfrm>
            <a:off x="2610270" y="419100"/>
            <a:ext cx="11681086" cy="1440138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l">
              <a:lnSpc>
                <a:spcPts val="12599"/>
              </a:lnSpc>
              <a:spcBef>
                <a:spcPct val="0"/>
              </a:spcBef>
              <a:defRPr/>
            </a:pPr>
            <a:r>
              <a:rPr lang="en-US" sz="7000" b="1" spc="-219" dirty="0">
                <a:solidFill>
                  <a:srgbClr val="29C3FF"/>
                </a:solidFill>
                <a:latin typeface="210 도시락"/>
                <a:ea typeface="210 도시락"/>
                <a:cs typeface="210 도시락"/>
                <a:sym typeface="210 도시락"/>
              </a:rPr>
              <a:t>02-2 </a:t>
            </a:r>
            <a:r>
              <a:rPr lang="ko-KR" altLang="en-US" sz="7000" b="1" spc="-219" dirty="0">
                <a:solidFill>
                  <a:srgbClr val="29C3FF"/>
                </a:solidFill>
                <a:latin typeface="210 도시락"/>
                <a:ea typeface="210 도시락"/>
                <a:cs typeface="210 도시락"/>
                <a:sym typeface="210 도시락"/>
              </a:rPr>
              <a:t>테스트 계획</a:t>
            </a:r>
            <a:endParaRPr lang="en-US" sz="7000" b="1" spc="-219" dirty="0">
              <a:solidFill>
                <a:srgbClr val="29C3FF"/>
              </a:solidFill>
              <a:latin typeface="210 도시락"/>
              <a:ea typeface="210 도시락"/>
              <a:cs typeface="210 도시락"/>
              <a:sym typeface="210 도시락"/>
            </a:endParaRPr>
          </a:p>
        </p:txBody>
      </p:sp>
      <p:graphicFrame>
        <p:nvGraphicFramePr>
          <p:cNvPr id="18" name="다이어그램 17">
            <a:extLst>
              <a:ext uri="{FF2B5EF4-FFF2-40B4-BE49-F238E27FC236}">
                <a16:creationId xmlns:a16="http://schemas.microsoft.com/office/drawing/2014/main" id="{DA596889-4337-4D6E-914E-9DAB08EA66A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89139999"/>
              </p:ext>
            </p:extLst>
          </p:nvPr>
        </p:nvGraphicFramePr>
        <p:xfrm>
          <a:off x="4419600" y="2628900"/>
          <a:ext cx="10115552" cy="66178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62811969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1028700" y="0"/>
            <a:ext cx="4762" cy="10287000"/>
          </a:xfrm>
          <a:prstGeom prst="line">
            <a:avLst/>
          </a:prstGeom>
          <a:ln w="9525" cap="flat">
            <a:solidFill>
              <a:srgbClr val="29C3FF"/>
            </a:solidFill>
            <a:prstDash val="solid"/>
            <a:headEnd w="sm" len="sm"/>
            <a:tailEnd w="sm" len="sm"/>
          </a:ln>
        </p:spPr>
        <p:txBody>
          <a:bodyPr wrap="square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AutoShape 3"/>
          <p:cNvSpPr/>
          <p:nvPr/>
        </p:nvSpPr>
        <p:spPr>
          <a:xfrm flipV="1">
            <a:off x="1086524" y="0"/>
            <a:ext cx="4762" cy="10287000"/>
          </a:xfrm>
          <a:prstGeom prst="line">
            <a:avLst/>
          </a:prstGeom>
          <a:ln w="9525" cap="flat">
            <a:solidFill>
              <a:srgbClr val="29C3FF"/>
            </a:solidFill>
            <a:prstDash val="solid"/>
            <a:headEnd w="sm" len="sm"/>
            <a:tailEnd w="sm" len="sm"/>
          </a:ln>
        </p:spPr>
        <p:txBody>
          <a:bodyPr wrap="square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8" name="TextBox 8"/>
          <p:cNvSpPr txBox="1"/>
          <p:nvPr/>
        </p:nvSpPr>
        <p:spPr>
          <a:xfrm>
            <a:off x="2610270" y="419100"/>
            <a:ext cx="11681086" cy="1440138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l">
              <a:lnSpc>
                <a:spcPts val="12599"/>
              </a:lnSpc>
              <a:spcBef>
                <a:spcPct val="0"/>
              </a:spcBef>
              <a:defRPr/>
            </a:pPr>
            <a:r>
              <a:rPr lang="en-US" sz="7000" b="1" spc="-219" dirty="0">
                <a:solidFill>
                  <a:srgbClr val="29C3FF"/>
                </a:solidFill>
                <a:latin typeface="210 도시락"/>
                <a:ea typeface="210 도시락"/>
                <a:cs typeface="210 도시락"/>
                <a:sym typeface="210 도시락"/>
              </a:rPr>
              <a:t>02-2 </a:t>
            </a:r>
            <a:r>
              <a:rPr lang="ko-KR" altLang="en-US" sz="7000" b="1" spc="-219" dirty="0">
                <a:solidFill>
                  <a:srgbClr val="29C3FF"/>
                </a:solidFill>
                <a:latin typeface="210 도시락"/>
                <a:ea typeface="210 도시락"/>
                <a:cs typeface="210 도시락"/>
                <a:sym typeface="210 도시락"/>
              </a:rPr>
              <a:t>테스트 계획</a:t>
            </a:r>
            <a:endParaRPr lang="en-US" sz="7000" b="1" spc="-219" dirty="0">
              <a:solidFill>
                <a:srgbClr val="29C3FF"/>
              </a:solidFill>
              <a:latin typeface="210 도시락"/>
              <a:ea typeface="210 도시락"/>
              <a:cs typeface="210 도시락"/>
              <a:sym typeface="210 도시락"/>
            </a:endParaRPr>
          </a:p>
        </p:txBody>
      </p:sp>
      <p:sp>
        <p:nvSpPr>
          <p:cNvPr id="11" name="사각형: 둥근 한쪽 모서리 10"/>
          <p:cNvSpPr/>
          <p:nvPr/>
        </p:nvSpPr>
        <p:spPr>
          <a:xfrm>
            <a:off x="1688411" y="3311489"/>
            <a:ext cx="2201221" cy="892840"/>
          </a:xfrm>
          <a:prstGeom prst="round1Rect">
            <a:avLst>
              <a:gd name="adj" fmla="val 16667"/>
            </a:avLst>
          </a:prstGeom>
          <a:solidFill>
            <a:srgbClr val="29C3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+mn-ea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688410" y="4204329"/>
            <a:ext cx="7836589" cy="3361433"/>
          </a:xfrm>
          <a:prstGeom prst="rect">
            <a:avLst/>
          </a:prstGeom>
          <a:noFill/>
          <a:ln>
            <a:solidFill>
              <a:srgbClr val="29C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+mn-ea"/>
            </a:endParaRPr>
          </a:p>
        </p:txBody>
      </p:sp>
      <p:sp>
        <p:nvSpPr>
          <p:cNvPr id="15" name="TextBox 5">
            <a:extLst>
              <a:ext uri="{FF2B5EF4-FFF2-40B4-BE49-F238E27FC236}">
                <a16:creationId xmlns:a16="http://schemas.microsoft.com/office/drawing/2014/main" id="{CEA3CFF2-D8E1-4261-BD29-E4EC9FC8F915}"/>
              </a:ext>
            </a:extLst>
          </p:cNvPr>
          <p:cNvSpPr txBox="1"/>
          <p:nvPr/>
        </p:nvSpPr>
        <p:spPr>
          <a:xfrm>
            <a:off x="1688411" y="3286641"/>
            <a:ext cx="2201221" cy="745332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>
              <a:lnSpc>
                <a:spcPts val="6840"/>
              </a:lnSpc>
              <a:defRPr/>
            </a:pPr>
            <a:r>
              <a:rPr lang="ko-KR" altLang="en-US" sz="2800" spc="-60" dirty="0">
                <a:solidFill>
                  <a:schemeClr val="bg1"/>
                </a:solidFill>
                <a:latin typeface="+mn-ea"/>
                <a:cs typeface="Canva Sans"/>
                <a:sym typeface="Canva Sans"/>
              </a:rPr>
              <a:t>테스트 방법</a:t>
            </a:r>
            <a:endParaRPr lang="en-US" altLang="ko-KR" sz="2800" spc="-60" dirty="0">
              <a:solidFill>
                <a:schemeClr val="bg1"/>
              </a:solidFill>
              <a:latin typeface="+mn-ea"/>
              <a:cs typeface="Canva Sans"/>
              <a:sym typeface="Canva Sans"/>
            </a:endParaRPr>
          </a:p>
        </p:txBody>
      </p:sp>
      <p:sp>
        <p:nvSpPr>
          <p:cNvPr id="16" name="TextBox 5">
            <a:extLst>
              <a:ext uri="{FF2B5EF4-FFF2-40B4-BE49-F238E27FC236}">
                <a16:creationId xmlns:a16="http://schemas.microsoft.com/office/drawing/2014/main" id="{D8C01480-AC91-4DCB-9071-A017DA1D39E5}"/>
              </a:ext>
            </a:extLst>
          </p:cNvPr>
          <p:cNvSpPr txBox="1"/>
          <p:nvPr/>
        </p:nvSpPr>
        <p:spPr>
          <a:xfrm>
            <a:off x="2038689" y="4609653"/>
            <a:ext cx="7486311" cy="2515047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marL="514350" indent="-514350">
              <a:lnSpc>
                <a:spcPct val="150000"/>
              </a:lnSpc>
              <a:buAutoNum type="arabicPeriod"/>
              <a:defRPr/>
            </a:pPr>
            <a:r>
              <a:rPr lang="ko-KR" altLang="en-US" sz="2800" spc="-60" dirty="0">
                <a:latin typeface="+mn-ea"/>
                <a:cs typeface="Canva Sans"/>
                <a:sym typeface="Canva Sans"/>
              </a:rPr>
              <a:t>테스터에게 해당 항목에 대한 테스트를 설명</a:t>
            </a:r>
            <a:endParaRPr lang="en-US" altLang="ko-KR" sz="2800" spc="-60" dirty="0">
              <a:latin typeface="+mn-ea"/>
              <a:cs typeface="Canva Sans"/>
              <a:sym typeface="Canva Sans"/>
            </a:endParaRPr>
          </a:p>
          <a:p>
            <a:pPr marL="514350" indent="-514350">
              <a:lnSpc>
                <a:spcPct val="150000"/>
              </a:lnSpc>
              <a:buAutoNum type="arabicPeriod"/>
              <a:defRPr/>
            </a:pPr>
            <a:r>
              <a:rPr lang="ko-KR" altLang="en-US" sz="2800" spc="-60" dirty="0">
                <a:latin typeface="+mn-ea"/>
                <a:cs typeface="Canva Sans"/>
                <a:sym typeface="Canva Sans"/>
              </a:rPr>
              <a:t>테스터는 주어진 테스트를 수행</a:t>
            </a:r>
            <a:endParaRPr lang="en-US" altLang="ko-KR" sz="2800" spc="-60" dirty="0">
              <a:latin typeface="+mn-ea"/>
              <a:cs typeface="Canva Sans"/>
              <a:sym typeface="Canva Sans"/>
            </a:endParaRPr>
          </a:p>
          <a:p>
            <a:pPr marL="514350" indent="-514350">
              <a:lnSpc>
                <a:spcPct val="150000"/>
              </a:lnSpc>
              <a:buAutoNum type="arabicPeriod"/>
              <a:defRPr/>
            </a:pPr>
            <a:r>
              <a:rPr lang="ko-KR" altLang="en-US" sz="2800" spc="-60" dirty="0">
                <a:latin typeface="+mn-ea"/>
                <a:cs typeface="Canva Sans"/>
                <a:sym typeface="Canva Sans"/>
              </a:rPr>
              <a:t>담당자는 테스트 항목</a:t>
            </a:r>
            <a:r>
              <a:rPr lang="en-US" altLang="ko-KR" sz="2800" spc="-60" dirty="0">
                <a:latin typeface="+mn-ea"/>
                <a:cs typeface="Canva Sans"/>
                <a:sym typeface="Canva Sans"/>
              </a:rPr>
              <a:t>, </a:t>
            </a:r>
            <a:r>
              <a:rPr lang="ko-KR" altLang="en-US" sz="2800" spc="-60" dirty="0">
                <a:latin typeface="+mn-ea"/>
                <a:cs typeface="Canva Sans"/>
                <a:sym typeface="Canva Sans"/>
              </a:rPr>
              <a:t>기타 상황에 대한 피드백을 받는다</a:t>
            </a:r>
            <a:r>
              <a:rPr lang="en-US" altLang="ko-KR" sz="2800" spc="-60" dirty="0">
                <a:latin typeface="+mn-ea"/>
                <a:cs typeface="Canva Sans"/>
                <a:sym typeface="Canva Sans"/>
              </a:rPr>
              <a:t>.</a:t>
            </a:r>
          </a:p>
        </p:txBody>
      </p:sp>
      <p:sp>
        <p:nvSpPr>
          <p:cNvPr id="26" name="사각형: 둥근 한쪽 모서리 25">
            <a:extLst>
              <a:ext uri="{FF2B5EF4-FFF2-40B4-BE49-F238E27FC236}">
                <a16:creationId xmlns:a16="http://schemas.microsoft.com/office/drawing/2014/main" id="{709E21E2-AC1C-4E62-8EE0-424152566749}"/>
              </a:ext>
            </a:extLst>
          </p:cNvPr>
          <p:cNvSpPr/>
          <p:nvPr/>
        </p:nvSpPr>
        <p:spPr>
          <a:xfrm>
            <a:off x="9967794" y="3311489"/>
            <a:ext cx="2201221" cy="892840"/>
          </a:xfrm>
          <a:prstGeom prst="round1Rect">
            <a:avLst>
              <a:gd name="adj" fmla="val 16667"/>
            </a:avLst>
          </a:prstGeom>
          <a:solidFill>
            <a:srgbClr val="29C3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+mn-ea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0CD1A85-10C4-4D8A-9B5D-A6363B1FC337}"/>
              </a:ext>
            </a:extLst>
          </p:cNvPr>
          <p:cNvSpPr/>
          <p:nvPr/>
        </p:nvSpPr>
        <p:spPr>
          <a:xfrm>
            <a:off x="9967794" y="4204329"/>
            <a:ext cx="7523996" cy="3361433"/>
          </a:xfrm>
          <a:prstGeom prst="rect">
            <a:avLst/>
          </a:prstGeom>
          <a:noFill/>
          <a:ln>
            <a:solidFill>
              <a:srgbClr val="29C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+mn-ea"/>
            </a:endParaRPr>
          </a:p>
        </p:txBody>
      </p:sp>
      <p:sp>
        <p:nvSpPr>
          <p:cNvPr id="29" name="TextBox 5">
            <a:extLst>
              <a:ext uri="{FF2B5EF4-FFF2-40B4-BE49-F238E27FC236}">
                <a16:creationId xmlns:a16="http://schemas.microsoft.com/office/drawing/2014/main" id="{9ABBA2B0-29AE-4F10-BC67-C6930723F307}"/>
              </a:ext>
            </a:extLst>
          </p:cNvPr>
          <p:cNvSpPr txBox="1"/>
          <p:nvPr/>
        </p:nvSpPr>
        <p:spPr>
          <a:xfrm>
            <a:off x="9967794" y="3286641"/>
            <a:ext cx="2201221" cy="745332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>
              <a:lnSpc>
                <a:spcPts val="6840"/>
              </a:lnSpc>
              <a:defRPr/>
            </a:pPr>
            <a:r>
              <a:rPr lang="ko-KR" altLang="en-US" sz="2800" spc="-60" dirty="0">
                <a:solidFill>
                  <a:schemeClr val="bg1"/>
                </a:solidFill>
                <a:latin typeface="+mn-ea"/>
                <a:cs typeface="Canva Sans"/>
                <a:sym typeface="Canva Sans"/>
              </a:rPr>
              <a:t>테스트 문항  </a:t>
            </a:r>
            <a:endParaRPr lang="en-US" altLang="ko-KR" sz="2800" spc="-60" dirty="0">
              <a:solidFill>
                <a:schemeClr val="bg1"/>
              </a:solidFill>
              <a:latin typeface="+mn-ea"/>
              <a:cs typeface="Canva Sans"/>
              <a:sym typeface="Canva Sans"/>
            </a:endParaRPr>
          </a:p>
        </p:txBody>
      </p:sp>
      <p:sp>
        <p:nvSpPr>
          <p:cNvPr id="30" name="TextBox 5">
            <a:extLst>
              <a:ext uri="{FF2B5EF4-FFF2-40B4-BE49-F238E27FC236}">
                <a16:creationId xmlns:a16="http://schemas.microsoft.com/office/drawing/2014/main" id="{CA8BE14B-B048-459B-BD39-D50AE581922C}"/>
              </a:ext>
            </a:extLst>
          </p:cNvPr>
          <p:cNvSpPr txBox="1"/>
          <p:nvPr/>
        </p:nvSpPr>
        <p:spPr>
          <a:xfrm>
            <a:off x="10325100" y="4874983"/>
            <a:ext cx="4610100" cy="1868717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marL="514350" indent="-514350">
              <a:lnSpc>
                <a:spcPct val="150000"/>
              </a:lnSpc>
              <a:buAutoNum type="arabicPeriod"/>
              <a:defRPr/>
            </a:pPr>
            <a:r>
              <a:rPr lang="ko-KR" altLang="en-US" sz="2800" spc="-60" dirty="0">
                <a:latin typeface="+mn-ea"/>
                <a:cs typeface="Canva Sans"/>
                <a:sym typeface="Canva Sans"/>
              </a:rPr>
              <a:t>전문가 페이지로 전환</a:t>
            </a:r>
            <a:endParaRPr lang="en-US" altLang="ko-KR" sz="2800" spc="-60" dirty="0">
              <a:latin typeface="+mn-ea"/>
              <a:cs typeface="Canva Sans"/>
              <a:sym typeface="Canva Sans"/>
            </a:endParaRPr>
          </a:p>
          <a:p>
            <a:pPr marL="514350" indent="-514350">
              <a:lnSpc>
                <a:spcPct val="150000"/>
              </a:lnSpc>
              <a:buAutoNum type="arabicPeriod"/>
              <a:defRPr/>
            </a:pPr>
            <a:r>
              <a:rPr lang="ko-KR" altLang="en-US" sz="2800" spc="-60" dirty="0">
                <a:latin typeface="+mn-ea"/>
                <a:cs typeface="Canva Sans"/>
                <a:sym typeface="Canva Sans"/>
              </a:rPr>
              <a:t>프로젝트 참여하기로 이동</a:t>
            </a:r>
            <a:endParaRPr lang="en-US" altLang="ko-KR" sz="2800" spc="-60" dirty="0">
              <a:latin typeface="+mn-ea"/>
              <a:cs typeface="Canva Sans"/>
              <a:sym typeface="Canva Sans"/>
            </a:endParaRPr>
          </a:p>
          <a:p>
            <a:pPr marL="514350" indent="-514350">
              <a:lnSpc>
                <a:spcPct val="150000"/>
              </a:lnSpc>
              <a:buAutoNum type="arabicPeriod"/>
              <a:defRPr/>
            </a:pPr>
            <a:r>
              <a:rPr lang="ko-KR" altLang="en-US" sz="2800" spc="-60" dirty="0">
                <a:latin typeface="+mn-ea"/>
                <a:cs typeface="Canva Sans"/>
                <a:sym typeface="Canva Sans"/>
              </a:rPr>
              <a:t>특정 </a:t>
            </a:r>
            <a:r>
              <a:rPr lang="ko-KR" altLang="en-US" sz="2800" spc="-60" dirty="0" err="1">
                <a:latin typeface="+mn-ea"/>
                <a:cs typeface="Canva Sans"/>
                <a:sym typeface="Canva Sans"/>
              </a:rPr>
              <a:t>펀딩</a:t>
            </a:r>
            <a:r>
              <a:rPr lang="ko-KR" altLang="en-US" sz="2800" spc="-60" dirty="0">
                <a:latin typeface="+mn-ea"/>
                <a:cs typeface="Canva Sans"/>
                <a:sym typeface="Canva Sans"/>
              </a:rPr>
              <a:t> 컨텐츠로 이동</a:t>
            </a:r>
            <a:endParaRPr lang="en-US" altLang="ko-KR" sz="2800" spc="-60" dirty="0">
              <a:latin typeface="+mn-ea"/>
              <a:cs typeface="Canva Sans"/>
              <a:sym typeface="Canva Sans"/>
            </a:endParaRPr>
          </a:p>
        </p:txBody>
      </p:sp>
    </p:spTree>
    <p:extLst>
      <p:ext uri="{BB962C8B-B14F-4D97-AF65-F5344CB8AC3E}">
        <p14:creationId xmlns:p14="http://schemas.microsoft.com/office/powerpoint/2010/main" val="3740977609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1028700" y="0"/>
            <a:ext cx="4762" cy="10287000"/>
          </a:xfrm>
          <a:prstGeom prst="line">
            <a:avLst/>
          </a:prstGeom>
          <a:ln w="9525" cap="flat">
            <a:solidFill>
              <a:srgbClr val="29C3FF"/>
            </a:solidFill>
            <a:prstDash val="solid"/>
            <a:headEnd w="sm" len="sm"/>
            <a:tailEnd w="sm" len="sm"/>
          </a:ln>
        </p:spPr>
        <p:txBody>
          <a:bodyPr wrap="square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AutoShape 3"/>
          <p:cNvSpPr/>
          <p:nvPr/>
        </p:nvSpPr>
        <p:spPr>
          <a:xfrm flipV="1">
            <a:off x="1086524" y="0"/>
            <a:ext cx="4762" cy="10287000"/>
          </a:xfrm>
          <a:prstGeom prst="line">
            <a:avLst/>
          </a:prstGeom>
          <a:ln w="9525" cap="flat">
            <a:solidFill>
              <a:srgbClr val="29C3FF"/>
            </a:solidFill>
            <a:prstDash val="solid"/>
            <a:headEnd w="sm" len="sm"/>
            <a:tailEnd w="sm" len="sm"/>
          </a:ln>
        </p:spPr>
        <p:txBody>
          <a:bodyPr wrap="square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8" name="TextBox 8"/>
          <p:cNvSpPr txBox="1"/>
          <p:nvPr/>
        </p:nvSpPr>
        <p:spPr>
          <a:xfrm>
            <a:off x="2610270" y="419100"/>
            <a:ext cx="11681086" cy="1440138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l">
              <a:lnSpc>
                <a:spcPts val="12599"/>
              </a:lnSpc>
              <a:spcBef>
                <a:spcPct val="0"/>
              </a:spcBef>
              <a:defRPr/>
            </a:pPr>
            <a:r>
              <a:rPr lang="en-US" sz="7000" b="1" spc="-219" dirty="0">
                <a:solidFill>
                  <a:srgbClr val="29C3FF"/>
                </a:solidFill>
                <a:latin typeface="210 도시락"/>
                <a:ea typeface="210 도시락"/>
                <a:cs typeface="210 도시락"/>
                <a:sym typeface="210 도시락"/>
              </a:rPr>
              <a:t>02-3 </a:t>
            </a:r>
            <a:r>
              <a:rPr lang="ko-KR" altLang="en-US" sz="7000" b="1" spc="-219" dirty="0">
                <a:solidFill>
                  <a:srgbClr val="29C3FF"/>
                </a:solidFill>
                <a:latin typeface="210 도시락"/>
                <a:ea typeface="210 도시락"/>
                <a:cs typeface="210 도시락"/>
                <a:sym typeface="210 도시락"/>
              </a:rPr>
              <a:t>테스트 및 평가사항</a:t>
            </a:r>
            <a:endParaRPr lang="en-US" sz="7000" b="1" spc="-219" dirty="0">
              <a:solidFill>
                <a:srgbClr val="29C3FF"/>
              </a:solidFill>
              <a:latin typeface="210 도시락"/>
              <a:ea typeface="210 도시락"/>
              <a:cs typeface="210 도시락"/>
              <a:sym typeface="210 도시락"/>
            </a:endParaRPr>
          </a:p>
        </p:txBody>
      </p:sp>
      <p:sp>
        <p:nvSpPr>
          <p:cNvPr id="11" name="사각형: 둥근 한쪽 모서리 10"/>
          <p:cNvSpPr/>
          <p:nvPr/>
        </p:nvSpPr>
        <p:spPr>
          <a:xfrm>
            <a:off x="1688411" y="3311489"/>
            <a:ext cx="2201221" cy="892840"/>
          </a:xfrm>
          <a:prstGeom prst="round1Rect">
            <a:avLst>
              <a:gd name="adj" fmla="val 16667"/>
            </a:avLst>
          </a:prstGeom>
          <a:solidFill>
            <a:srgbClr val="29C3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+mn-ea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688410" y="4204329"/>
            <a:ext cx="7836589" cy="3606171"/>
          </a:xfrm>
          <a:prstGeom prst="rect">
            <a:avLst/>
          </a:prstGeom>
          <a:noFill/>
          <a:ln>
            <a:solidFill>
              <a:srgbClr val="29C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+mn-ea"/>
            </a:endParaRPr>
          </a:p>
        </p:txBody>
      </p:sp>
      <p:sp>
        <p:nvSpPr>
          <p:cNvPr id="15" name="TextBox 5">
            <a:extLst>
              <a:ext uri="{FF2B5EF4-FFF2-40B4-BE49-F238E27FC236}">
                <a16:creationId xmlns:a16="http://schemas.microsoft.com/office/drawing/2014/main" id="{CEA3CFF2-D8E1-4261-BD29-E4EC9FC8F915}"/>
              </a:ext>
            </a:extLst>
          </p:cNvPr>
          <p:cNvSpPr txBox="1"/>
          <p:nvPr/>
        </p:nvSpPr>
        <p:spPr>
          <a:xfrm>
            <a:off x="1688411" y="3286641"/>
            <a:ext cx="2201221" cy="745332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>
              <a:lnSpc>
                <a:spcPts val="6840"/>
              </a:lnSpc>
              <a:defRPr/>
            </a:pPr>
            <a:r>
              <a:rPr lang="ko-KR" altLang="en-US" sz="2800" spc="-60" dirty="0">
                <a:solidFill>
                  <a:schemeClr val="bg1"/>
                </a:solidFill>
                <a:latin typeface="+mn-ea"/>
                <a:cs typeface="Canva Sans"/>
                <a:sym typeface="Canva Sans"/>
              </a:rPr>
              <a:t>테스트</a:t>
            </a:r>
            <a:endParaRPr lang="en-US" altLang="ko-KR" sz="2800" spc="-60" dirty="0">
              <a:solidFill>
                <a:schemeClr val="bg1"/>
              </a:solidFill>
              <a:latin typeface="+mn-ea"/>
              <a:cs typeface="Canva Sans"/>
              <a:sym typeface="Canva Sans"/>
            </a:endParaRPr>
          </a:p>
        </p:txBody>
      </p:sp>
      <p:sp>
        <p:nvSpPr>
          <p:cNvPr id="16" name="TextBox 5">
            <a:extLst>
              <a:ext uri="{FF2B5EF4-FFF2-40B4-BE49-F238E27FC236}">
                <a16:creationId xmlns:a16="http://schemas.microsoft.com/office/drawing/2014/main" id="{D8C01480-AC91-4DCB-9071-A017DA1D39E5}"/>
              </a:ext>
            </a:extLst>
          </p:cNvPr>
          <p:cNvSpPr txBox="1"/>
          <p:nvPr/>
        </p:nvSpPr>
        <p:spPr>
          <a:xfrm>
            <a:off x="2038689" y="4685853"/>
            <a:ext cx="7486311" cy="2515047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marL="514350" indent="-514350">
              <a:lnSpc>
                <a:spcPct val="150000"/>
              </a:lnSpc>
              <a:buAutoNum type="arabicPeriod"/>
              <a:defRPr/>
            </a:pPr>
            <a:r>
              <a:rPr lang="ko-KR" altLang="en-US" sz="2800" spc="-60" dirty="0">
                <a:latin typeface="+mn-ea"/>
                <a:cs typeface="Canva Sans"/>
                <a:sym typeface="Canva Sans"/>
              </a:rPr>
              <a:t>메인 화면에서 로그인 창으로 들어간다</a:t>
            </a:r>
            <a:r>
              <a:rPr lang="en-US" altLang="ko-KR" sz="2800" spc="-60" dirty="0">
                <a:latin typeface="+mn-ea"/>
                <a:cs typeface="Canva Sans"/>
                <a:sym typeface="Canva Sans"/>
              </a:rPr>
              <a:t>.</a:t>
            </a:r>
          </a:p>
          <a:p>
            <a:pPr marL="514350" indent="-514350">
              <a:lnSpc>
                <a:spcPct val="150000"/>
              </a:lnSpc>
              <a:buAutoNum type="arabicPeriod"/>
              <a:defRPr/>
            </a:pPr>
            <a:r>
              <a:rPr lang="ko-KR" altLang="en-US" sz="2800" spc="-60" dirty="0">
                <a:latin typeface="+mn-ea"/>
                <a:cs typeface="Canva Sans"/>
                <a:sym typeface="Canva Sans"/>
              </a:rPr>
              <a:t>로그인 하기를 통해 마이페이지로 간다</a:t>
            </a:r>
            <a:r>
              <a:rPr lang="en-US" altLang="ko-KR" sz="2800" spc="-60" dirty="0">
                <a:latin typeface="+mn-ea"/>
                <a:cs typeface="Canva Sans"/>
                <a:sym typeface="Canva Sans"/>
              </a:rPr>
              <a:t>.</a:t>
            </a:r>
          </a:p>
          <a:p>
            <a:pPr marL="514350" indent="-514350">
              <a:lnSpc>
                <a:spcPct val="150000"/>
              </a:lnSpc>
              <a:buAutoNum type="arabicPeriod"/>
              <a:defRPr/>
            </a:pPr>
            <a:r>
              <a:rPr lang="ko-KR" altLang="en-US" sz="2800" spc="-60" dirty="0">
                <a:latin typeface="+mn-ea"/>
                <a:cs typeface="Canva Sans"/>
                <a:sym typeface="Canva Sans"/>
              </a:rPr>
              <a:t>마이페이지에서 전문가용 마이페이지로 바꾼다</a:t>
            </a:r>
            <a:r>
              <a:rPr lang="en-US" altLang="ko-KR" sz="2800" spc="-60" dirty="0">
                <a:latin typeface="+mn-ea"/>
                <a:cs typeface="Canva Sans"/>
                <a:sym typeface="Canva Sans"/>
              </a:rPr>
              <a:t>.</a:t>
            </a:r>
          </a:p>
        </p:txBody>
      </p:sp>
      <p:sp>
        <p:nvSpPr>
          <p:cNvPr id="26" name="사각형: 둥근 한쪽 모서리 25">
            <a:extLst>
              <a:ext uri="{FF2B5EF4-FFF2-40B4-BE49-F238E27FC236}">
                <a16:creationId xmlns:a16="http://schemas.microsoft.com/office/drawing/2014/main" id="{709E21E2-AC1C-4E62-8EE0-424152566749}"/>
              </a:ext>
            </a:extLst>
          </p:cNvPr>
          <p:cNvSpPr/>
          <p:nvPr/>
        </p:nvSpPr>
        <p:spPr>
          <a:xfrm>
            <a:off x="9967794" y="3311489"/>
            <a:ext cx="2201221" cy="892840"/>
          </a:xfrm>
          <a:prstGeom prst="round1Rect">
            <a:avLst>
              <a:gd name="adj" fmla="val 16667"/>
            </a:avLst>
          </a:prstGeom>
          <a:solidFill>
            <a:srgbClr val="29C3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+mn-ea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0CD1A85-10C4-4D8A-9B5D-A6363B1FC337}"/>
              </a:ext>
            </a:extLst>
          </p:cNvPr>
          <p:cNvSpPr/>
          <p:nvPr/>
        </p:nvSpPr>
        <p:spPr>
          <a:xfrm>
            <a:off x="9967794" y="4204329"/>
            <a:ext cx="7523996" cy="3606171"/>
          </a:xfrm>
          <a:prstGeom prst="rect">
            <a:avLst/>
          </a:prstGeom>
          <a:noFill/>
          <a:ln>
            <a:solidFill>
              <a:srgbClr val="29C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+mn-ea"/>
            </a:endParaRPr>
          </a:p>
        </p:txBody>
      </p:sp>
      <p:sp>
        <p:nvSpPr>
          <p:cNvPr id="29" name="TextBox 5">
            <a:extLst>
              <a:ext uri="{FF2B5EF4-FFF2-40B4-BE49-F238E27FC236}">
                <a16:creationId xmlns:a16="http://schemas.microsoft.com/office/drawing/2014/main" id="{9ABBA2B0-29AE-4F10-BC67-C6930723F307}"/>
              </a:ext>
            </a:extLst>
          </p:cNvPr>
          <p:cNvSpPr txBox="1"/>
          <p:nvPr/>
        </p:nvSpPr>
        <p:spPr>
          <a:xfrm>
            <a:off x="9967794" y="3286641"/>
            <a:ext cx="2201221" cy="745332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>
              <a:lnSpc>
                <a:spcPts val="6840"/>
              </a:lnSpc>
              <a:defRPr/>
            </a:pPr>
            <a:r>
              <a:rPr lang="ko-KR" altLang="en-US" sz="2800" spc="-60" dirty="0">
                <a:solidFill>
                  <a:schemeClr val="bg1"/>
                </a:solidFill>
                <a:latin typeface="+mn-ea"/>
                <a:cs typeface="Canva Sans"/>
                <a:sym typeface="Canva Sans"/>
              </a:rPr>
              <a:t>평가 사항</a:t>
            </a:r>
            <a:endParaRPr lang="en-US" altLang="ko-KR" sz="2800" spc="-60" dirty="0">
              <a:solidFill>
                <a:schemeClr val="bg1"/>
              </a:solidFill>
              <a:latin typeface="+mn-ea"/>
              <a:cs typeface="Canva Sans"/>
              <a:sym typeface="Canva Sans"/>
            </a:endParaRPr>
          </a:p>
        </p:txBody>
      </p:sp>
      <p:sp>
        <p:nvSpPr>
          <p:cNvPr id="30" name="TextBox 5">
            <a:extLst>
              <a:ext uri="{FF2B5EF4-FFF2-40B4-BE49-F238E27FC236}">
                <a16:creationId xmlns:a16="http://schemas.microsoft.com/office/drawing/2014/main" id="{CA8BE14B-B048-459B-BD39-D50AE581922C}"/>
              </a:ext>
            </a:extLst>
          </p:cNvPr>
          <p:cNvSpPr txBox="1"/>
          <p:nvPr/>
        </p:nvSpPr>
        <p:spPr>
          <a:xfrm>
            <a:off x="10236423" y="4417059"/>
            <a:ext cx="7137177" cy="316484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  <a:defRPr/>
            </a:pPr>
            <a:r>
              <a:rPr lang="ko-KR" altLang="en-US" sz="2800" spc="-60" dirty="0">
                <a:latin typeface="+mn-ea"/>
                <a:cs typeface="Canva Sans"/>
                <a:sym typeface="Canva Sans"/>
              </a:rPr>
              <a:t>화면 이동이 즉각적으로 이루어지는가</a:t>
            </a:r>
            <a:r>
              <a:rPr lang="en-US" altLang="ko-KR" sz="2800" spc="-60" dirty="0">
                <a:latin typeface="+mn-ea"/>
                <a:cs typeface="Canva Sans"/>
                <a:sym typeface="Canva Sans"/>
              </a:rPr>
              <a:t>?</a:t>
            </a:r>
            <a:r>
              <a:rPr lang="ko-KR" altLang="en-US" sz="2800" spc="-60" dirty="0">
                <a:latin typeface="+mn-ea"/>
                <a:cs typeface="Canva Sans"/>
                <a:sym typeface="Canva Sans"/>
              </a:rPr>
              <a:t> </a:t>
            </a:r>
            <a:endParaRPr lang="en-US" altLang="ko-KR" sz="2800" spc="-60" dirty="0">
              <a:latin typeface="+mn-ea"/>
              <a:cs typeface="Canva Sans"/>
              <a:sym typeface="Canva Sans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  <a:defRPr/>
            </a:pPr>
            <a:r>
              <a:rPr lang="ko-KR" altLang="en-US" sz="2800" spc="-60" dirty="0">
                <a:latin typeface="+mn-ea"/>
                <a:cs typeface="Canva Sans"/>
                <a:sym typeface="Canva Sans"/>
              </a:rPr>
              <a:t>사용자는 화면 이동을 수행하는 버튼을   직관적으로 인식할 수 있는가</a:t>
            </a:r>
            <a:r>
              <a:rPr lang="en-US" altLang="ko-KR" sz="2800" spc="-60" dirty="0">
                <a:latin typeface="+mn-ea"/>
                <a:cs typeface="Canva Sans"/>
                <a:sym typeface="Canva Sans"/>
              </a:rPr>
              <a:t>?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  <a:defRPr/>
            </a:pPr>
            <a:r>
              <a:rPr lang="ko-KR" altLang="en-US" sz="2800" spc="-60" dirty="0">
                <a:latin typeface="+mn-ea"/>
                <a:cs typeface="Canva Sans"/>
                <a:sym typeface="Canva Sans"/>
              </a:rPr>
              <a:t>모바일 환경에서도 사이트를 이용함에 있어서 불편함이 없는가</a:t>
            </a:r>
            <a:r>
              <a:rPr lang="en-US" altLang="ko-KR" sz="2800" spc="-60" dirty="0">
                <a:latin typeface="+mn-ea"/>
                <a:cs typeface="Canva Sans"/>
                <a:sym typeface="Canva Sans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710760157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1387</TotalTime>
  <Words>923</Words>
  <Application>Microsoft Office PowerPoint</Application>
  <PresentationFormat>사용자 지정</PresentationFormat>
  <Paragraphs>213</Paragraphs>
  <Slides>25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2" baseType="lpstr">
      <vt:lpstr>210 도시락</vt:lpstr>
      <vt:lpstr>Canva Sans Bold</vt:lpstr>
      <vt:lpstr>Noto Sans KR Medium</vt:lpstr>
      <vt:lpstr>맑은 고딕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흰색 깔끔한 심플한 팀 프로젝트 발표 프리젠테이션</dc:title>
  <dc:creator>Administrator</dc:creator>
  <cp:lastModifiedBy>FullName</cp:lastModifiedBy>
  <cp:revision>89</cp:revision>
  <dcterms:created xsi:type="dcterms:W3CDTF">2006-08-16T00:00:00Z</dcterms:created>
  <dcterms:modified xsi:type="dcterms:W3CDTF">2025-02-24T05:32:46Z</dcterms:modified>
  <cp:version/>
</cp:coreProperties>
</file>